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12"/>
  </p:notesMasterIdLst>
  <p:sldIdLst>
    <p:sldId id="256" r:id="rId2"/>
    <p:sldId id="317" r:id="rId3"/>
    <p:sldId id="318" r:id="rId4"/>
    <p:sldId id="279" r:id="rId5"/>
    <p:sldId id="282" r:id="rId6"/>
    <p:sldId id="315" r:id="rId7"/>
    <p:sldId id="308" r:id="rId8"/>
    <p:sldId id="299" r:id="rId9"/>
    <p:sldId id="291" r:id="rId10"/>
    <p:sldId id="30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A5B19D4F-5634-475C-A6DA-7EDE0535E52E}">
          <p14:sldIdLst>
            <p14:sldId id="256"/>
            <p14:sldId id="317"/>
            <p14:sldId id="318"/>
            <p14:sldId id="279"/>
            <p14:sldId id="282"/>
            <p14:sldId id="315"/>
            <p14:sldId id="308"/>
            <p14:sldId id="299"/>
            <p14:sldId id="291"/>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474" autoAdjust="0"/>
  </p:normalViewPr>
  <p:slideViewPr>
    <p:cSldViewPr snapToGrid="0">
      <p:cViewPr varScale="1">
        <p:scale>
          <a:sx n="71" d="100"/>
          <a:sy n="71" d="100"/>
        </p:scale>
        <p:origin x="6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Hugo Elvstrøm" userId="7b228c4a20e941bd" providerId="LiveId" clId="{F121E605-ED25-435C-863F-77762E8CFE6E}"/>
    <pc:docChg chg="modSld">
      <pc:chgData name="Lars Hugo Elvstrøm" userId="7b228c4a20e941bd" providerId="LiveId" clId="{F121E605-ED25-435C-863F-77762E8CFE6E}" dt="2022-03-29T08:47:42.855" v="12" actId="1076"/>
      <pc:docMkLst>
        <pc:docMk/>
      </pc:docMkLst>
      <pc:sldChg chg="modSp mod">
        <pc:chgData name="Lars Hugo Elvstrøm" userId="7b228c4a20e941bd" providerId="LiveId" clId="{F121E605-ED25-435C-863F-77762E8CFE6E}" dt="2022-03-29T08:47:42.855" v="12" actId="1076"/>
        <pc:sldMkLst>
          <pc:docMk/>
          <pc:sldMk cId="3731953625" sldId="256"/>
        </pc:sldMkLst>
        <pc:spChg chg="mod">
          <ac:chgData name="Lars Hugo Elvstrøm" userId="7b228c4a20e941bd" providerId="LiveId" clId="{F121E605-ED25-435C-863F-77762E8CFE6E}" dt="2022-03-29T08:47:42.855" v="12" actId="1076"/>
          <ac:spMkLst>
            <pc:docMk/>
            <pc:sldMk cId="3731953625" sldId="256"/>
            <ac:spMk id="2" creationId="{E2AB4E2B-1532-4FC4-8FDD-1D2939EB2F3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391EF-105B-4806-9DF7-E8D2079DF779}" type="datetimeFigureOut">
              <a:rPr lang="da-DK" smtClean="0"/>
              <a:t>24-01-2023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236C4-0E9B-474B-84C9-55E135504629}" type="slidenum">
              <a:rPr lang="da-DK" smtClean="0"/>
              <a:t>‹#›</a:t>
            </a:fld>
            <a:endParaRPr lang="da-DK"/>
          </a:p>
        </p:txBody>
      </p:sp>
    </p:spTree>
    <p:extLst>
      <p:ext uri="{BB962C8B-B14F-4D97-AF65-F5344CB8AC3E}">
        <p14:creationId xmlns:p14="http://schemas.microsoft.com/office/powerpoint/2010/main" val="178242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63236C4-0E9B-474B-84C9-55E135504629}" type="slidenum">
              <a:rPr lang="da-DK" smtClean="0"/>
              <a:t>1</a:t>
            </a:fld>
            <a:endParaRPr lang="da-DK"/>
          </a:p>
        </p:txBody>
      </p:sp>
    </p:spTree>
    <p:extLst>
      <p:ext uri="{BB962C8B-B14F-4D97-AF65-F5344CB8AC3E}">
        <p14:creationId xmlns:p14="http://schemas.microsoft.com/office/powerpoint/2010/main" val="1223329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10</a:t>
            </a:fld>
            <a:endParaRPr lang="da-DK"/>
          </a:p>
        </p:txBody>
      </p:sp>
    </p:spTree>
    <p:extLst>
      <p:ext uri="{BB962C8B-B14F-4D97-AF65-F5344CB8AC3E}">
        <p14:creationId xmlns:p14="http://schemas.microsoft.com/office/powerpoint/2010/main" val="48601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2</a:t>
            </a:fld>
            <a:endParaRPr lang="da-DK"/>
          </a:p>
        </p:txBody>
      </p:sp>
    </p:spTree>
    <p:extLst>
      <p:ext uri="{BB962C8B-B14F-4D97-AF65-F5344CB8AC3E}">
        <p14:creationId xmlns:p14="http://schemas.microsoft.com/office/powerpoint/2010/main" val="95193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3</a:t>
            </a:fld>
            <a:endParaRPr lang="da-DK"/>
          </a:p>
        </p:txBody>
      </p:sp>
    </p:spTree>
    <p:extLst>
      <p:ext uri="{BB962C8B-B14F-4D97-AF65-F5344CB8AC3E}">
        <p14:creationId xmlns:p14="http://schemas.microsoft.com/office/powerpoint/2010/main" val="230017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4</a:t>
            </a:fld>
            <a:endParaRPr lang="da-DK"/>
          </a:p>
        </p:txBody>
      </p:sp>
    </p:spTree>
    <p:extLst>
      <p:ext uri="{BB962C8B-B14F-4D97-AF65-F5344CB8AC3E}">
        <p14:creationId xmlns:p14="http://schemas.microsoft.com/office/powerpoint/2010/main" val="336755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63236C4-0E9B-474B-84C9-55E135504629}" type="slidenum">
              <a:rPr lang="da-DK" smtClean="0"/>
              <a:t>5</a:t>
            </a:fld>
            <a:endParaRPr lang="da-DK"/>
          </a:p>
        </p:txBody>
      </p:sp>
    </p:spTree>
    <p:extLst>
      <p:ext uri="{BB962C8B-B14F-4D97-AF65-F5344CB8AC3E}">
        <p14:creationId xmlns:p14="http://schemas.microsoft.com/office/powerpoint/2010/main" val="384709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63236C4-0E9B-474B-84C9-55E135504629}" type="slidenum">
              <a:rPr lang="da-DK" smtClean="0"/>
              <a:t>6</a:t>
            </a:fld>
            <a:endParaRPr lang="da-DK"/>
          </a:p>
        </p:txBody>
      </p:sp>
    </p:spTree>
    <p:extLst>
      <p:ext uri="{BB962C8B-B14F-4D97-AF65-F5344CB8AC3E}">
        <p14:creationId xmlns:p14="http://schemas.microsoft.com/office/powerpoint/2010/main" val="2504326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latin typeface="Times New Roman" panose="02020603050405020304" pitchFamily="18"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B8D0CAFF-9665-4EDE-8A53-7A29C65E6ACE}" type="slidenum">
              <a:rPr lang="da-DK" smtClean="0"/>
              <a:t>7</a:t>
            </a:fld>
            <a:endParaRPr lang="da-DK"/>
          </a:p>
        </p:txBody>
      </p:sp>
    </p:spTree>
    <p:extLst>
      <p:ext uri="{BB962C8B-B14F-4D97-AF65-F5344CB8AC3E}">
        <p14:creationId xmlns:p14="http://schemas.microsoft.com/office/powerpoint/2010/main" val="405085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Clr>
                <a:srgbClr val="000000"/>
              </a:buClr>
              <a:buFont typeface="+mj-lt"/>
              <a:buNone/>
            </a:pPr>
            <a:endParaRPr lang="da-DK" dirty="0"/>
          </a:p>
        </p:txBody>
      </p:sp>
      <p:sp>
        <p:nvSpPr>
          <p:cNvPr id="4" name="Slide Number Placeholder 3"/>
          <p:cNvSpPr>
            <a:spLocks noGrp="1"/>
          </p:cNvSpPr>
          <p:nvPr>
            <p:ph type="sldNum" sz="quarter" idx="5"/>
          </p:nvPr>
        </p:nvSpPr>
        <p:spPr/>
        <p:txBody>
          <a:bodyPr/>
          <a:lstStyle/>
          <a:p>
            <a:fld id="{D63236C4-0E9B-474B-84C9-55E135504629}" type="slidenum">
              <a:rPr lang="da-DK" smtClean="0"/>
              <a:t>8</a:t>
            </a:fld>
            <a:endParaRPr lang="da-DK"/>
          </a:p>
        </p:txBody>
      </p:sp>
    </p:spTree>
    <p:extLst>
      <p:ext uri="{BB962C8B-B14F-4D97-AF65-F5344CB8AC3E}">
        <p14:creationId xmlns:p14="http://schemas.microsoft.com/office/powerpoint/2010/main" val="62042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63236C4-0E9B-474B-84C9-55E135504629}" type="slidenum">
              <a:rPr lang="da-DK" smtClean="0"/>
              <a:t>9</a:t>
            </a:fld>
            <a:endParaRPr lang="da-DK"/>
          </a:p>
        </p:txBody>
      </p:sp>
    </p:spTree>
    <p:extLst>
      <p:ext uri="{BB962C8B-B14F-4D97-AF65-F5344CB8AC3E}">
        <p14:creationId xmlns:p14="http://schemas.microsoft.com/office/powerpoint/2010/main" val="27247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a-DK"/>
              <a:t>Klik for at redigere i master</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a-DK"/>
              <a:t>Klik for at redigere i master</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a-DK"/>
              <a:t>Klik for at redigere i master</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typografien i masterens</a:t>
            </a:r>
          </a:p>
        </p:txBody>
      </p:sp>
      <p:sp>
        <p:nvSpPr>
          <p:cNvPr id="4" name="Date Placeholder 3"/>
          <p:cNvSpPr>
            <a:spLocks noGrp="1"/>
          </p:cNvSpPr>
          <p:nvPr>
            <p:ph type="dt" sz="half" idx="10"/>
          </p:nvPr>
        </p:nvSpPr>
        <p:spPr/>
        <p:txBody>
          <a:body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a-DK"/>
              <a:t>Klik for at redigere i master</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96DFF08F-DC6B-4601-B491-B0F83F6DD2DA}"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a-DK"/>
              <a:t>Klik for at redigere i master</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96DFF08F-DC6B-4601-B491-B0F83F6DD2DA}"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1/24/2023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dreads.com/author/show/1588838.Stanley_Plagenhoe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18" Type="http://schemas.openxmlformats.org/officeDocument/2006/relationships/image" Target="../media/image2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notesSlide" Target="../notesSlides/notesSlide9.xml"/><Relationship Id="rId16"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B4E2B-1532-4FC4-8FDD-1D2939EB2F35}"/>
              </a:ext>
            </a:extLst>
          </p:cNvPr>
          <p:cNvSpPr>
            <a:spLocks noGrp="1"/>
          </p:cNvSpPr>
          <p:nvPr>
            <p:ph type="ctrTitle"/>
          </p:nvPr>
        </p:nvSpPr>
        <p:spPr>
          <a:xfrm>
            <a:off x="1109980" y="2538198"/>
            <a:ext cx="9966960" cy="1946443"/>
          </a:xfrm>
        </p:spPr>
        <p:txBody>
          <a:bodyPr>
            <a:noAutofit/>
          </a:bodyPr>
          <a:lstStyle/>
          <a:p>
            <a:r>
              <a:rPr lang="da-DK" sz="4800">
                <a:latin typeface="Times New Roman" panose="02020603050405020304" pitchFamily="18" charset="0"/>
                <a:cs typeface="Times New Roman" panose="02020603050405020304" pitchFamily="18" charset="0"/>
              </a:rPr>
              <a:t>En komprimeret version</a:t>
            </a: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af</a:t>
            </a: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Tennisteknik</a:t>
            </a: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I</a:t>
            </a: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Serven </a:t>
            </a:r>
          </a:p>
        </p:txBody>
      </p:sp>
      <p:sp>
        <p:nvSpPr>
          <p:cNvPr id="6" name="Undertitel 2">
            <a:extLst>
              <a:ext uri="{FF2B5EF4-FFF2-40B4-BE49-F238E27FC236}">
                <a16:creationId xmlns:a16="http://schemas.microsoft.com/office/drawing/2014/main" id="{34BDE851-E0A7-406A-887A-F7AE34226587}"/>
              </a:ext>
            </a:extLst>
          </p:cNvPr>
          <p:cNvSpPr txBox="1">
            <a:spLocks/>
          </p:cNvSpPr>
          <p:nvPr/>
        </p:nvSpPr>
        <p:spPr>
          <a:xfrm>
            <a:off x="728819" y="2741491"/>
            <a:ext cx="10729282" cy="6050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endParaRPr lang="da-DK" sz="3600" dirty="0"/>
          </a:p>
        </p:txBody>
      </p:sp>
    </p:spTree>
    <p:extLst>
      <p:ext uri="{BB962C8B-B14F-4D97-AF65-F5344CB8AC3E}">
        <p14:creationId xmlns:p14="http://schemas.microsoft.com/office/powerpoint/2010/main" val="3731953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C09D5-C081-472F-9424-CB782BF8A6C1}"/>
              </a:ext>
            </a:extLst>
          </p:cNvPr>
          <p:cNvSpPr>
            <a:spLocks noGrp="1"/>
          </p:cNvSpPr>
          <p:nvPr>
            <p:ph type="title"/>
          </p:nvPr>
        </p:nvSpPr>
        <p:spPr>
          <a:xfrm>
            <a:off x="4819216" y="836373"/>
            <a:ext cx="2553569" cy="4992927"/>
          </a:xfrm>
        </p:spPr>
        <p:txBody>
          <a:bodyPr>
            <a:normAutofit fontScale="90000"/>
          </a:bodyPr>
          <a:lstStyle/>
          <a:p>
            <a:pPr algn="ctr"/>
            <a:r>
              <a:rPr lang="da-DK" sz="2400" dirty="0">
                <a:solidFill>
                  <a:srgbClr val="0070C0"/>
                </a:solidFill>
                <a:latin typeface="Times New Roman" panose="02020603050405020304" pitchFamily="18" charset="0"/>
                <a:cs typeface="Times New Roman" panose="02020603050405020304" pitchFamily="18" charset="0"/>
              </a:rPr>
              <a:t>Med stor tak til </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KLIM</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 for at have udgivet mit slagtekniske og  pædagogiske projekt </a:t>
            </a: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Med venlig hilsen</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 </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Lars</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Elvstrøm</a:t>
            </a: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endParaRPr lang="da-DK" sz="2400" dirty="0">
              <a:solidFill>
                <a:srgbClr val="0070C0"/>
              </a:solidFill>
              <a:latin typeface="Times New Roman" panose="02020603050405020304" pitchFamily="18" charset="0"/>
              <a:cs typeface="Times New Roman" panose="02020603050405020304" pitchFamily="18" charset="0"/>
            </a:endParaRPr>
          </a:p>
        </p:txBody>
      </p:sp>
      <p:pic>
        <p:nvPicPr>
          <p:cNvPr id="9" name="Billede 8" descr="Et billede, der indeholder tekst&#10;&#10;Automatisk genereret beskrivelse">
            <a:extLst>
              <a:ext uri="{FF2B5EF4-FFF2-40B4-BE49-F238E27FC236}">
                <a16:creationId xmlns:a16="http://schemas.microsoft.com/office/drawing/2014/main" id="{D988B817-EA2E-4530-9ADE-236A512070E9}"/>
              </a:ext>
            </a:extLst>
          </p:cNvPr>
          <p:cNvPicPr>
            <a:picLocks noChangeAspect="1"/>
          </p:cNvPicPr>
          <p:nvPr/>
        </p:nvPicPr>
        <p:blipFill>
          <a:blip r:embed="rId3"/>
          <a:stretch>
            <a:fillRect/>
          </a:stretch>
        </p:blipFill>
        <p:spPr>
          <a:xfrm>
            <a:off x="7529495" y="302973"/>
            <a:ext cx="4341602" cy="6252053"/>
          </a:xfrm>
          <a:prstGeom prst="rect">
            <a:avLst/>
          </a:prstGeom>
        </p:spPr>
      </p:pic>
      <p:pic>
        <p:nvPicPr>
          <p:cNvPr id="11" name="Billede 10">
            <a:extLst>
              <a:ext uri="{FF2B5EF4-FFF2-40B4-BE49-F238E27FC236}">
                <a16:creationId xmlns:a16="http://schemas.microsoft.com/office/drawing/2014/main" id="{7B03F809-41B6-46CD-8A2B-92CC3308DE5C}"/>
              </a:ext>
            </a:extLst>
          </p:cNvPr>
          <p:cNvPicPr>
            <a:picLocks noChangeAspect="1"/>
          </p:cNvPicPr>
          <p:nvPr/>
        </p:nvPicPr>
        <p:blipFill>
          <a:blip r:embed="rId4"/>
          <a:stretch>
            <a:fillRect/>
          </a:stretch>
        </p:blipFill>
        <p:spPr>
          <a:xfrm>
            <a:off x="320904" y="302973"/>
            <a:ext cx="4341602" cy="6255738"/>
          </a:xfrm>
          <a:prstGeom prst="rect">
            <a:avLst/>
          </a:prstGeom>
        </p:spPr>
      </p:pic>
    </p:spTree>
    <p:extLst>
      <p:ext uri="{BB962C8B-B14F-4D97-AF65-F5344CB8AC3E}">
        <p14:creationId xmlns:p14="http://schemas.microsoft.com/office/powerpoint/2010/main" val="2045366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AD022-A464-4B77-A22D-9958EDA57BC2}"/>
              </a:ext>
            </a:extLst>
          </p:cNvPr>
          <p:cNvSpPr>
            <a:spLocks noGrp="1"/>
          </p:cNvSpPr>
          <p:nvPr>
            <p:ph type="title"/>
          </p:nvPr>
        </p:nvSpPr>
        <p:spPr>
          <a:xfrm>
            <a:off x="776288" y="422313"/>
            <a:ext cx="10344150" cy="755737"/>
          </a:xfrm>
        </p:spPr>
        <p:txBody>
          <a:bodyPr>
            <a:normAutofit/>
          </a:bodyPr>
          <a:lstStyle/>
          <a:p>
            <a:pPr algn="ctr"/>
            <a:r>
              <a:rPr lang="da-DK" sz="4800" dirty="0">
                <a:solidFill>
                  <a:srgbClr val="0070C0"/>
                </a:solidFill>
                <a:latin typeface="Times New Roman" panose="02020603050405020304" pitchFamily="18" charset="0"/>
                <a:cs typeface="Times New Roman" panose="02020603050405020304" pitchFamily="18" charset="0"/>
              </a:rPr>
              <a:t>Bevægelseskæden i serven</a:t>
            </a:r>
          </a:p>
        </p:txBody>
      </p:sp>
      <p:sp>
        <p:nvSpPr>
          <p:cNvPr id="4" name="Pladsholder til indhold 3">
            <a:extLst>
              <a:ext uri="{FF2B5EF4-FFF2-40B4-BE49-F238E27FC236}">
                <a16:creationId xmlns:a16="http://schemas.microsoft.com/office/drawing/2014/main" id="{D3FA4C90-4C69-4AB1-8E6F-41D15C9916A5}"/>
              </a:ext>
            </a:extLst>
          </p:cNvPr>
          <p:cNvSpPr>
            <a:spLocks noGrp="1"/>
          </p:cNvSpPr>
          <p:nvPr>
            <p:ph idx="1"/>
          </p:nvPr>
        </p:nvSpPr>
        <p:spPr>
          <a:xfrm>
            <a:off x="613912" y="1179575"/>
            <a:ext cx="10078453" cy="5189556"/>
          </a:xfrm>
        </p:spPr>
        <p:txBody>
          <a:bodyPr>
            <a:normAutofit/>
          </a:bodyPr>
          <a:lstStyle/>
          <a:p>
            <a:r>
              <a:rPr lang="da-DK" sz="2800" dirty="0">
                <a:solidFill>
                  <a:schemeClr val="tx1"/>
                </a:solidFill>
                <a:latin typeface="Times New Roman" panose="02020603050405020304" pitchFamily="18" charset="0"/>
                <a:cs typeface="Times New Roman" panose="02020603050405020304" pitchFamily="18" charset="0"/>
              </a:rPr>
              <a:t>Greb på ketsjeren – kontinentalgreb (servegreb)  </a:t>
            </a:r>
          </a:p>
          <a:p>
            <a:r>
              <a:rPr lang="da-DK" sz="2800" dirty="0">
                <a:solidFill>
                  <a:schemeClr val="tx1"/>
                </a:solidFill>
                <a:latin typeface="Times New Roman" panose="02020603050405020304" pitchFamily="18" charset="0"/>
                <a:cs typeface="Times New Roman" panose="02020603050405020304" pitchFamily="18" charset="0"/>
              </a:rPr>
              <a:t>Forberedelse – kropsdrejning, boldplacering, ketsjerløft, sidebøjning, benbøjning</a:t>
            </a:r>
          </a:p>
          <a:p>
            <a:r>
              <a:rPr lang="da-DK" sz="2800" dirty="0">
                <a:solidFill>
                  <a:schemeClr val="tx1"/>
                </a:solidFill>
                <a:highlight>
                  <a:srgbClr val="FFFF00"/>
                </a:highlight>
                <a:latin typeface="Times New Roman" panose="02020603050405020304" pitchFamily="18" charset="0"/>
                <a:cs typeface="Times New Roman" panose="02020603050405020304" pitchFamily="18" charset="0"/>
              </a:rPr>
              <a:t>Afsæt</a:t>
            </a:r>
            <a:r>
              <a:rPr lang="da-DK" sz="2800" dirty="0">
                <a:solidFill>
                  <a:schemeClr val="tx1"/>
                </a:solidFill>
                <a:latin typeface="Times New Roman" panose="02020603050405020304" pitchFamily="18" charset="0"/>
                <a:cs typeface="Times New Roman" panose="02020603050405020304" pitchFamily="18" charset="0"/>
              </a:rPr>
              <a:t> og benstrækning - (opad) + bagudbøjning af overkrop </a:t>
            </a:r>
          </a:p>
          <a:p>
            <a:r>
              <a:rPr lang="da-DK" sz="2800" dirty="0">
                <a:solidFill>
                  <a:schemeClr val="tx1"/>
                </a:solidFill>
                <a:latin typeface="Times New Roman" panose="02020603050405020304" pitchFamily="18" charset="0"/>
                <a:cs typeface="Times New Roman" panose="02020603050405020304" pitchFamily="18" charset="0"/>
              </a:rPr>
              <a:t>Sidebøjning (venstre skulder sænkes + højre skulder løftes)</a:t>
            </a:r>
          </a:p>
          <a:p>
            <a:r>
              <a:rPr lang="da-DK" sz="2800" dirty="0">
                <a:solidFill>
                  <a:schemeClr val="tx1"/>
                </a:solidFill>
                <a:latin typeface="Times New Roman" panose="02020603050405020304" pitchFamily="18" charset="0"/>
                <a:cs typeface="Times New Roman" panose="02020603050405020304" pitchFamily="18" charset="0"/>
              </a:rPr>
              <a:t>Overarm udadroteres, albue bøjes og underarm supineres</a:t>
            </a:r>
          </a:p>
          <a:p>
            <a:r>
              <a:rPr lang="da-DK" sz="2800" dirty="0">
                <a:solidFill>
                  <a:schemeClr val="tx1"/>
                </a:solidFill>
                <a:latin typeface="Times New Roman" panose="02020603050405020304" pitchFamily="18" charset="0"/>
                <a:cs typeface="Times New Roman" panose="02020603050405020304" pitchFamily="18" charset="0"/>
              </a:rPr>
              <a:t>Ketsjer ”kastes” op mod bolden; overarm indadroteres, albue strækkes, underarm proneres</a:t>
            </a:r>
          </a:p>
          <a:p>
            <a:r>
              <a:rPr lang="da-DK" sz="2800" dirty="0">
                <a:solidFill>
                  <a:schemeClr val="tx1"/>
                </a:solidFill>
                <a:highlight>
                  <a:srgbClr val="FFFF00"/>
                </a:highlight>
                <a:latin typeface="Times New Roman" panose="02020603050405020304" pitchFamily="18" charset="0"/>
                <a:cs typeface="Times New Roman" panose="02020603050405020304" pitchFamily="18" charset="0"/>
              </a:rPr>
              <a:t>KONTAKT</a:t>
            </a:r>
            <a:r>
              <a:rPr lang="da-DK" sz="2800" dirty="0">
                <a:solidFill>
                  <a:schemeClr val="bg1"/>
                </a:solidFill>
                <a:highlight>
                  <a:srgbClr val="FFFF00"/>
                </a:highlight>
                <a:latin typeface="Times New Roman" panose="02020603050405020304" pitchFamily="18" charset="0"/>
                <a:cs typeface="Times New Roman" panose="02020603050405020304" pitchFamily="18" charset="0"/>
              </a:rPr>
              <a:t> </a:t>
            </a:r>
            <a:r>
              <a:rPr lang="da-DK" sz="2800" dirty="0">
                <a:solidFill>
                  <a:schemeClr val="tx1"/>
                </a:solidFill>
                <a:latin typeface="Times New Roman" panose="02020603050405020304" pitchFamily="18" charset="0"/>
                <a:cs typeface="Times New Roman" panose="02020603050405020304" pitchFamily="18" charset="0"/>
              </a:rPr>
              <a:t>og fortsættelse af overarmens indadrotation</a:t>
            </a:r>
          </a:p>
          <a:p>
            <a:r>
              <a:rPr lang="da-DK" sz="2800" dirty="0">
                <a:solidFill>
                  <a:schemeClr val="tx1"/>
                </a:solidFill>
                <a:latin typeface="Times New Roman" panose="02020603050405020304" pitchFamily="18" charset="0"/>
                <a:cs typeface="Times New Roman" panose="02020603050405020304" pitchFamily="18" charset="0"/>
              </a:rPr>
              <a:t>Overkropsdrejning med hoftebøjning og strakt ben og ret ryg  </a:t>
            </a:r>
          </a:p>
          <a:p>
            <a:endParaRPr lang="da-DK" sz="2000" dirty="0">
              <a:solidFill>
                <a:schemeClr val="tx1"/>
              </a:solidFill>
              <a:latin typeface="Times New Roman" panose="02020603050405020304" pitchFamily="18" charset="0"/>
              <a:cs typeface="Times New Roman" panose="02020603050405020304" pitchFamily="18" charset="0"/>
            </a:endParaRPr>
          </a:p>
        </p:txBody>
      </p:sp>
      <p:pic>
        <p:nvPicPr>
          <p:cNvPr id="3" name="Billede 4">
            <a:extLst>
              <a:ext uri="{FF2B5EF4-FFF2-40B4-BE49-F238E27FC236}">
                <a16:creationId xmlns:a16="http://schemas.microsoft.com/office/drawing/2014/main" id="{16004CFE-B0DE-FF63-D052-864E93D405BE}"/>
              </a:ext>
            </a:extLst>
          </p:cNvPr>
          <p:cNvPicPr>
            <a:picLocks noChangeAspect="1"/>
          </p:cNvPicPr>
          <p:nvPr/>
        </p:nvPicPr>
        <p:blipFill>
          <a:blip r:embed="rId3"/>
          <a:stretch>
            <a:fillRect/>
          </a:stretch>
        </p:blipFill>
        <p:spPr>
          <a:xfrm>
            <a:off x="9910665" y="422313"/>
            <a:ext cx="1888151" cy="2274364"/>
          </a:xfrm>
          <a:prstGeom prst="rect">
            <a:avLst/>
          </a:prstGeom>
        </p:spPr>
      </p:pic>
    </p:spTree>
    <p:extLst>
      <p:ext uri="{BB962C8B-B14F-4D97-AF65-F5344CB8AC3E}">
        <p14:creationId xmlns:p14="http://schemas.microsoft.com/office/powerpoint/2010/main" val="3439187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467E9-2381-4FFA-BA61-B26A32FB7F02}"/>
              </a:ext>
            </a:extLst>
          </p:cNvPr>
          <p:cNvSpPr>
            <a:spLocks noGrp="1"/>
          </p:cNvSpPr>
          <p:nvPr>
            <p:ph type="title"/>
          </p:nvPr>
        </p:nvSpPr>
        <p:spPr>
          <a:xfrm>
            <a:off x="764086" y="798139"/>
            <a:ext cx="10303964" cy="542795"/>
          </a:xfrm>
        </p:spPr>
        <p:txBody>
          <a:bodyPr>
            <a:noAutofit/>
          </a:bodyPr>
          <a:lstStyle/>
          <a:p>
            <a:pPr algn="ctr"/>
            <a:r>
              <a:rPr lang="da-DK" sz="4800" dirty="0">
                <a:solidFill>
                  <a:srgbClr val="0070C0"/>
                </a:solidFill>
                <a:latin typeface="Times New Roman" panose="02020603050405020304" pitchFamily="18" charset="0"/>
                <a:cs typeface="Times New Roman" panose="02020603050405020304" pitchFamily="18" charset="0"/>
              </a:rPr>
              <a:t>Bevægelseskædens forudsætninger</a:t>
            </a:r>
          </a:p>
        </p:txBody>
      </p:sp>
      <p:sp>
        <p:nvSpPr>
          <p:cNvPr id="12" name="Tekstfelt 11">
            <a:extLst>
              <a:ext uri="{FF2B5EF4-FFF2-40B4-BE49-F238E27FC236}">
                <a16:creationId xmlns:a16="http://schemas.microsoft.com/office/drawing/2014/main" id="{C1E5716C-7DD6-4B63-8D6E-39E525D536A6}"/>
              </a:ext>
            </a:extLst>
          </p:cNvPr>
          <p:cNvSpPr txBox="1"/>
          <p:nvPr/>
        </p:nvSpPr>
        <p:spPr>
          <a:xfrm>
            <a:off x="944018" y="1915360"/>
            <a:ext cx="10303964" cy="2677656"/>
          </a:xfrm>
          <a:prstGeom prst="rect">
            <a:avLst/>
          </a:prstGeom>
          <a:noFill/>
        </p:spPr>
        <p:txBody>
          <a:bodyPr wrap="square" rtlCol="0">
            <a:spAutoFit/>
          </a:bodyPr>
          <a:lstStyle/>
          <a:p>
            <a:r>
              <a:rPr lang="da-DK" sz="2800" dirty="0">
                <a:solidFill>
                  <a:srgbClr val="FF0000"/>
                </a:solidFill>
                <a:latin typeface="Times New Roman" panose="02020603050405020304" pitchFamily="18" charset="0"/>
                <a:cs typeface="Times New Roman" panose="02020603050405020304" pitchFamily="18" charset="0"/>
              </a:rPr>
              <a:t>1.</a:t>
            </a:r>
            <a:r>
              <a:rPr lang="da-DK" sz="2800" dirty="0">
                <a:solidFill>
                  <a:schemeClr val="tx1"/>
                </a:solidFill>
                <a:latin typeface="Times New Roman" panose="02020603050405020304" pitchFamily="18" charset="0"/>
                <a:cs typeface="Times New Roman" panose="02020603050405020304" pitchFamily="18" charset="0"/>
              </a:rPr>
              <a:t> For at et led i en bevægelseskæde kan give sit bidrag, skal leddene nedenunder være stabile, så der ikke sker en tilbagebevægelse. Hver ledbevægelse skal derfor afsluttes med at være i ro.</a:t>
            </a:r>
          </a:p>
          <a:p>
            <a:endParaRPr lang="da-DK" sz="2800" dirty="0">
              <a:solidFill>
                <a:srgbClr val="FF0000"/>
              </a:solidFill>
              <a:latin typeface="Times New Roman" panose="02020603050405020304" pitchFamily="18" charset="0"/>
              <a:cs typeface="Times New Roman" panose="02020603050405020304" pitchFamily="18" charset="0"/>
            </a:endParaRPr>
          </a:p>
          <a:p>
            <a:r>
              <a:rPr lang="da-DK" sz="2800" dirty="0">
                <a:solidFill>
                  <a:srgbClr val="FF0000"/>
                </a:solidFill>
                <a:latin typeface="Times New Roman" panose="02020603050405020304" pitchFamily="18" charset="0"/>
                <a:cs typeface="Times New Roman" panose="02020603050405020304" pitchFamily="18" charset="0"/>
              </a:rPr>
              <a:t>2.</a:t>
            </a:r>
            <a:r>
              <a:rPr lang="da-DK" sz="2800" dirty="0">
                <a:solidFill>
                  <a:schemeClr val="tx1"/>
                </a:solidFill>
                <a:latin typeface="Times New Roman" panose="02020603050405020304" pitchFamily="18" charset="0"/>
                <a:cs typeface="Times New Roman" panose="02020603050405020304" pitchFamily="18" charset="0"/>
              </a:rPr>
              <a:t> Kræfterne fra hvert led i bevægelseskæden skal koordineres præcist (og servens tempo kan man jo selv styre! LE) </a:t>
            </a:r>
          </a:p>
        </p:txBody>
      </p:sp>
      <p:sp>
        <p:nvSpPr>
          <p:cNvPr id="3" name="TextBox 2">
            <a:extLst>
              <a:ext uri="{FF2B5EF4-FFF2-40B4-BE49-F238E27FC236}">
                <a16:creationId xmlns:a16="http://schemas.microsoft.com/office/drawing/2014/main" id="{16D501A4-098E-44CE-B64C-699A6557F802}"/>
              </a:ext>
            </a:extLst>
          </p:cNvPr>
          <p:cNvSpPr txBox="1"/>
          <p:nvPr/>
        </p:nvSpPr>
        <p:spPr>
          <a:xfrm>
            <a:off x="944018" y="5161935"/>
            <a:ext cx="7300330" cy="646331"/>
          </a:xfrm>
          <a:prstGeom prst="rect">
            <a:avLst/>
          </a:prstGeom>
          <a:noFill/>
        </p:spPr>
        <p:txBody>
          <a:bodyPr wrap="square" rtlCol="0">
            <a:spAutoFit/>
          </a:bodyPr>
          <a:lstStyle/>
          <a:p>
            <a:r>
              <a:rPr lang="en-US" b="1" dirty="0"/>
              <a:t>Fundamentals of Tennis </a:t>
            </a:r>
          </a:p>
          <a:p>
            <a:r>
              <a:rPr lang="en-US" dirty="0"/>
              <a:t>by </a:t>
            </a:r>
            <a:r>
              <a:rPr lang="en-US" dirty="0">
                <a:solidFill>
                  <a:srgbClr val="FF0000"/>
                </a:solidFill>
                <a:hlinkClick r:id="rId3">
                  <a:extLst>
                    <a:ext uri="{A12FA001-AC4F-418D-AE19-62706E023703}">
                      <ahyp:hlinkClr xmlns:ahyp="http://schemas.microsoft.com/office/drawing/2018/hyperlinkcolor" val="tx"/>
                    </a:ext>
                  </a:extLst>
                </a:hlinkClick>
              </a:rPr>
              <a:t>Stanley Plagenhoef</a:t>
            </a:r>
            <a:r>
              <a:rPr lang="en-US" dirty="0">
                <a:solidFill>
                  <a:srgbClr val="FF0000"/>
                </a:solidFill>
              </a:rPr>
              <a:t>  </a:t>
            </a:r>
            <a:r>
              <a:rPr lang="en-US" dirty="0"/>
              <a:t>- 1970</a:t>
            </a:r>
          </a:p>
        </p:txBody>
      </p:sp>
    </p:spTree>
    <p:extLst>
      <p:ext uri="{BB962C8B-B14F-4D97-AF65-F5344CB8AC3E}">
        <p14:creationId xmlns:p14="http://schemas.microsoft.com/office/powerpoint/2010/main" val="79126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B0067E-A74E-CCBE-1CFA-C293558623B4}"/>
              </a:ext>
            </a:extLst>
          </p:cNvPr>
          <p:cNvSpPr txBox="1"/>
          <p:nvPr/>
        </p:nvSpPr>
        <p:spPr>
          <a:xfrm>
            <a:off x="968188" y="439270"/>
            <a:ext cx="10255623" cy="769441"/>
          </a:xfrm>
          <a:prstGeom prst="rect">
            <a:avLst/>
          </a:prstGeom>
          <a:noFill/>
        </p:spPr>
        <p:txBody>
          <a:bodyPr wrap="square" rtlCol="0">
            <a:spAutoFit/>
          </a:bodyPr>
          <a:lstStyle/>
          <a:p>
            <a:pPr algn="ctr"/>
            <a:r>
              <a:rPr lang="da-DK" sz="4400" dirty="0">
                <a:solidFill>
                  <a:srgbClr val="0070C0"/>
                </a:solidFill>
                <a:latin typeface="Times New Roman" panose="02020603050405020304" pitchFamily="18" charset="0"/>
                <a:cs typeface="Times New Roman" panose="02020603050405020304" pitchFamily="18" charset="0"/>
              </a:rPr>
              <a:t>Bevægelseskædens slutmål - boldkontakt</a:t>
            </a:r>
          </a:p>
        </p:txBody>
      </p:sp>
      <p:sp>
        <p:nvSpPr>
          <p:cNvPr id="8" name="TextBox 7">
            <a:extLst>
              <a:ext uri="{FF2B5EF4-FFF2-40B4-BE49-F238E27FC236}">
                <a16:creationId xmlns:a16="http://schemas.microsoft.com/office/drawing/2014/main" id="{A5EFF75F-4404-135C-626C-0D53F9A7CEA2}"/>
              </a:ext>
            </a:extLst>
          </p:cNvPr>
          <p:cNvSpPr txBox="1"/>
          <p:nvPr/>
        </p:nvSpPr>
        <p:spPr>
          <a:xfrm>
            <a:off x="3260350" y="1474619"/>
            <a:ext cx="84775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400" kern="1200" dirty="0">
                <a:solidFill>
                  <a:srgbClr val="00B0F0"/>
                </a:solidFill>
                <a:effectLst/>
                <a:latin typeface="Calibri" panose="020F0502020204030204" pitchFamily="34" charset="0"/>
                <a:ea typeface="Times New Roman" panose="02020603050405020304" pitchFamily="18" charset="0"/>
                <a:cs typeface="Arial" panose="020B0604020202020204" pitchFamily="34" charset="0"/>
              </a:rPr>
              <a:t>Ketsjeren rammer og påvirker bolden med en kraft, der afhænger af ketsjerens masse x hastighed. Før og efter kontakt er den samlede masse x hastighed den samme. Efter kontakt er boldens masse selvfølgelig den samme, men dens hastighed er større. </a:t>
            </a:r>
            <a:endParaRPr lang="da-DK" sz="2400" dirty="0">
              <a:solidFill>
                <a:srgbClr val="00B0F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6E892014-62EB-2A09-551A-C902BAA5097C}"/>
              </a:ext>
            </a:extLst>
          </p:cNvPr>
          <p:cNvSpPr txBox="1"/>
          <p:nvPr/>
        </p:nvSpPr>
        <p:spPr>
          <a:xfrm>
            <a:off x="5428769" y="3044279"/>
            <a:ext cx="5982569" cy="3539430"/>
          </a:xfrm>
          <a:prstGeom prst="rect">
            <a:avLst/>
          </a:prstGeom>
          <a:noFill/>
        </p:spPr>
        <p:txBody>
          <a:bodyPr wrap="square" rtlCol="0">
            <a:spAutoFit/>
          </a:bodyPr>
          <a:lstStyle/>
          <a:p>
            <a:r>
              <a:rPr lang="da-DK" sz="2800" kern="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En ketsjer har samme masse (vægt) før og efter. Men dens hastighed øges op til kontakten. Her påvirker ketsjeren bolden, men bolden påvirker ketsjer og krop i modsat retning. Derfor skal leddene nedenunder stabiliseres under sammenstødet ved grebsfasthed samt muskelspænding i ryg og bug</a:t>
            </a:r>
            <a:endParaRPr lang="da-DK" sz="2800" dirty="0">
              <a:solidFill>
                <a:srgbClr val="0070C0"/>
              </a:solidFill>
              <a:latin typeface="Times New Roman" panose="02020603050405020304" pitchFamily="18" charset="0"/>
              <a:cs typeface="Times New Roman" panose="02020603050405020304" pitchFamily="18" charset="0"/>
            </a:endParaRPr>
          </a:p>
        </p:txBody>
      </p:sp>
      <p:pic>
        <p:nvPicPr>
          <p:cNvPr id="2" name="Pladsholder til indhold 4">
            <a:extLst>
              <a:ext uri="{FF2B5EF4-FFF2-40B4-BE49-F238E27FC236}">
                <a16:creationId xmlns:a16="http://schemas.microsoft.com/office/drawing/2014/main" id="{B04E0DD6-B6F1-B6F8-BFE7-852B7D889B1E}"/>
              </a:ext>
            </a:extLst>
          </p:cNvPr>
          <p:cNvPicPr>
            <a:picLocks noChangeAspect="1"/>
          </p:cNvPicPr>
          <p:nvPr/>
        </p:nvPicPr>
        <p:blipFill>
          <a:blip r:embed="rId3"/>
          <a:stretch>
            <a:fillRect/>
          </a:stretch>
        </p:blipFill>
        <p:spPr>
          <a:xfrm>
            <a:off x="454090" y="1501052"/>
            <a:ext cx="2446816" cy="4917678"/>
          </a:xfrm>
          <a:prstGeom prst="rect">
            <a:avLst/>
          </a:prstGeom>
        </p:spPr>
      </p:pic>
    </p:spTree>
    <p:extLst>
      <p:ext uri="{BB962C8B-B14F-4D97-AF65-F5344CB8AC3E}">
        <p14:creationId xmlns:p14="http://schemas.microsoft.com/office/powerpoint/2010/main" val="154553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98D31B-D4DA-4206-BE8B-DB24621647E8}"/>
              </a:ext>
            </a:extLst>
          </p:cNvPr>
          <p:cNvSpPr>
            <a:spLocks noGrp="1"/>
          </p:cNvSpPr>
          <p:nvPr>
            <p:ph type="title"/>
          </p:nvPr>
        </p:nvSpPr>
        <p:spPr>
          <a:xfrm>
            <a:off x="1132826" y="325169"/>
            <a:ext cx="9926348" cy="827080"/>
          </a:xfrm>
        </p:spPr>
        <p:txBody>
          <a:bodyPr>
            <a:normAutofit fontScale="90000"/>
          </a:bodyPr>
          <a:lstStyle/>
          <a:p>
            <a:pPr algn="ctr"/>
            <a:r>
              <a:rPr lang="da-DK" dirty="0">
                <a:solidFill>
                  <a:srgbClr val="0070C0"/>
                </a:solidFill>
                <a:latin typeface="Times New Roman" panose="02020603050405020304" pitchFamily="18" charset="0"/>
                <a:cs typeface="Times New Roman" panose="02020603050405020304" pitchFamily="18" charset="0"/>
              </a:rPr>
              <a:t>Boldkontakt =&gt; bolden får hastighed og retning</a:t>
            </a:r>
          </a:p>
        </p:txBody>
      </p:sp>
      <p:sp>
        <p:nvSpPr>
          <p:cNvPr id="5" name="Tekstfelt 4">
            <a:extLst>
              <a:ext uri="{FF2B5EF4-FFF2-40B4-BE49-F238E27FC236}">
                <a16:creationId xmlns:a16="http://schemas.microsoft.com/office/drawing/2014/main" id="{C4CB3890-C873-44A2-B785-B62E4743ED53}"/>
              </a:ext>
            </a:extLst>
          </p:cNvPr>
          <p:cNvSpPr txBox="1"/>
          <p:nvPr/>
        </p:nvSpPr>
        <p:spPr>
          <a:xfrm>
            <a:off x="5976257" y="1161898"/>
            <a:ext cx="5577506" cy="2308324"/>
          </a:xfrm>
          <a:prstGeom prst="rect">
            <a:avLst/>
          </a:prstGeom>
          <a:noFill/>
        </p:spPr>
        <p:txBody>
          <a:bodyPr wrap="square" rtlCol="0">
            <a:spAutoFit/>
          </a:bodyPr>
          <a:lstStyle/>
          <a:p>
            <a:r>
              <a:rPr lang="da-DK" sz="2400" dirty="0">
                <a:latin typeface="Times New Roman" panose="02020603050405020304" pitchFamily="18" charset="0"/>
                <a:cs typeface="Times New Roman" panose="02020603050405020304" pitchFamily="18" charset="0"/>
              </a:rPr>
              <a:t>Ketsjeren beskriver </a:t>
            </a:r>
            <a:r>
              <a:rPr lang="da-DK" sz="2400" dirty="0">
                <a:solidFill>
                  <a:srgbClr val="FF0000"/>
                </a:solidFill>
                <a:latin typeface="Times New Roman" panose="02020603050405020304" pitchFamily="18" charset="0"/>
                <a:cs typeface="Times New Roman" panose="02020603050405020304" pitchFamily="18" charset="0"/>
              </a:rPr>
              <a:t>en bue</a:t>
            </a:r>
            <a:r>
              <a:rPr lang="da-DK" sz="2400" dirty="0">
                <a:latin typeface="Times New Roman" panose="02020603050405020304" pitchFamily="18" charset="0"/>
                <a:cs typeface="Times New Roman" panose="02020603050405020304" pitchFamily="18" charset="0"/>
              </a:rPr>
              <a:t>. Rammes bolden for tidligt, slår man bolden ud. Rammes den for sent, går den i nettet. Den sidelæns nøjagtighed af boldens placering kan være god. At placere bolden dybt i servefeltet kan være svært.</a:t>
            </a:r>
          </a:p>
        </p:txBody>
      </p:sp>
      <p:pic>
        <p:nvPicPr>
          <p:cNvPr id="19" name="Billede 18">
            <a:extLst>
              <a:ext uri="{FF2B5EF4-FFF2-40B4-BE49-F238E27FC236}">
                <a16:creationId xmlns:a16="http://schemas.microsoft.com/office/drawing/2014/main" id="{2280C982-7A09-464C-B76B-70730AE09158}"/>
              </a:ext>
            </a:extLst>
          </p:cNvPr>
          <p:cNvPicPr>
            <a:picLocks noChangeAspect="1"/>
          </p:cNvPicPr>
          <p:nvPr/>
        </p:nvPicPr>
        <p:blipFill>
          <a:blip r:embed="rId3"/>
          <a:stretch>
            <a:fillRect/>
          </a:stretch>
        </p:blipFill>
        <p:spPr>
          <a:xfrm>
            <a:off x="1013794" y="3100890"/>
            <a:ext cx="3975461" cy="3431941"/>
          </a:xfrm>
          <a:prstGeom prst="rect">
            <a:avLst/>
          </a:prstGeom>
        </p:spPr>
      </p:pic>
      <p:pic>
        <p:nvPicPr>
          <p:cNvPr id="11" name="Billede 10" descr="Et billede, der indeholder antenne&#10;&#10;Automatisk genereret beskrivelse">
            <a:extLst>
              <a:ext uri="{FF2B5EF4-FFF2-40B4-BE49-F238E27FC236}">
                <a16:creationId xmlns:a16="http://schemas.microsoft.com/office/drawing/2014/main" id="{911DEEA3-B67F-480E-BB11-712C989E84A8}"/>
              </a:ext>
            </a:extLst>
          </p:cNvPr>
          <p:cNvPicPr>
            <a:picLocks noChangeAspect="1"/>
          </p:cNvPicPr>
          <p:nvPr/>
        </p:nvPicPr>
        <p:blipFill>
          <a:blip r:embed="rId4"/>
          <a:stretch>
            <a:fillRect/>
          </a:stretch>
        </p:blipFill>
        <p:spPr>
          <a:xfrm>
            <a:off x="7382361" y="3429000"/>
            <a:ext cx="3795845" cy="2858912"/>
          </a:xfrm>
          <a:prstGeom prst="rect">
            <a:avLst/>
          </a:prstGeom>
        </p:spPr>
      </p:pic>
      <p:sp>
        <p:nvSpPr>
          <p:cNvPr id="3" name="TextBox 2">
            <a:extLst>
              <a:ext uri="{FF2B5EF4-FFF2-40B4-BE49-F238E27FC236}">
                <a16:creationId xmlns:a16="http://schemas.microsoft.com/office/drawing/2014/main" id="{DBE69D44-D8FA-714A-9D6B-46DA49A77B54}"/>
              </a:ext>
            </a:extLst>
          </p:cNvPr>
          <p:cNvSpPr txBox="1"/>
          <p:nvPr/>
        </p:nvSpPr>
        <p:spPr>
          <a:xfrm>
            <a:off x="458623" y="1161898"/>
            <a:ext cx="5517634" cy="1938992"/>
          </a:xfrm>
          <a:prstGeom prst="rect">
            <a:avLst/>
          </a:prstGeom>
          <a:noFill/>
        </p:spPr>
        <p:txBody>
          <a:bodyPr wrap="square" rtlCol="0">
            <a:spAutoFit/>
          </a:bodyPr>
          <a:lstStyle/>
          <a:p>
            <a:r>
              <a:rPr lang="da-DK" sz="2400" dirty="0">
                <a:latin typeface="Times New Roman" panose="02020603050405020304" pitchFamily="18" charset="0"/>
                <a:cs typeface="Times New Roman" panose="02020603050405020304" pitchFamily="18" charset="0"/>
              </a:rPr>
              <a:t>Målinger viser, at </a:t>
            </a:r>
            <a:r>
              <a:rPr lang="da-DK" sz="2400" dirty="0">
                <a:solidFill>
                  <a:srgbClr val="FF0000"/>
                </a:solidFill>
                <a:latin typeface="Times New Roman" panose="02020603050405020304" pitchFamily="18" charset="0"/>
                <a:cs typeface="Times New Roman" panose="02020603050405020304" pitchFamily="18" charset="0"/>
              </a:rPr>
              <a:t>ketsjeren set fra siden </a:t>
            </a:r>
            <a:r>
              <a:rPr lang="da-DK" sz="2400" dirty="0">
                <a:latin typeface="Times New Roman" panose="02020603050405020304" pitchFamily="18" charset="0"/>
                <a:cs typeface="Times New Roman" panose="02020603050405020304" pitchFamily="18" charset="0"/>
              </a:rPr>
              <a:t>bevæger sig opad i b1, møder bolden i c men fortsætter en smule opad i b2 efter kontakten. Man slår opad, fordi tyngdekraft og luftmodstand tvinger bolden nedad.</a:t>
            </a:r>
          </a:p>
        </p:txBody>
      </p:sp>
    </p:spTree>
    <p:extLst>
      <p:ext uri="{BB962C8B-B14F-4D97-AF65-F5344CB8AC3E}">
        <p14:creationId xmlns:p14="http://schemas.microsoft.com/office/powerpoint/2010/main" val="267223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FA993-B6AD-4C45-8E16-EEFBEB684B07}"/>
              </a:ext>
            </a:extLst>
          </p:cNvPr>
          <p:cNvSpPr>
            <a:spLocks noGrp="1"/>
          </p:cNvSpPr>
          <p:nvPr>
            <p:ph type="title"/>
          </p:nvPr>
        </p:nvSpPr>
        <p:spPr>
          <a:xfrm>
            <a:off x="1158240" y="529206"/>
            <a:ext cx="9875520" cy="604058"/>
          </a:xfrm>
        </p:spPr>
        <p:txBody>
          <a:bodyPr>
            <a:noAutofit/>
          </a:bodyPr>
          <a:lstStyle/>
          <a:p>
            <a:pPr algn="ctr"/>
            <a:r>
              <a:rPr lang="da-DK" sz="4000" dirty="0">
                <a:solidFill>
                  <a:srgbClr val="0070C0"/>
                </a:solidFill>
                <a:latin typeface="Times New Roman" panose="02020603050405020304" pitchFamily="18" charset="0"/>
                <a:cs typeface="Times New Roman" panose="02020603050405020304" pitchFamily="18" charset="0"/>
              </a:rPr>
              <a:t>Boldens placering dybt i servefeltet</a:t>
            </a:r>
            <a:endParaRPr lang="da-DK" sz="4000" dirty="0">
              <a:latin typeface="Times New Roman" panose="02020603050405020304" pitchFamily="18" charset="0"/>
              <a:cs typeface="Times New Roman" panose="02020603050405020304" pitchFamily="18" charset="0"/>
            </a:endParaRPr>
          </a:p>
        </p:txBody>
      </p:sp>
      <p:pic>
        <p:nvPicPr>
          <p:cNvPr id="5" name="Pladsholder til indhold 4" descr="Et billede, der indeholder tekst, bold, ramme&#10;&#10;Automatisk genereret beskrivelse">
            <a:extLst>
              <a:ext uri="{FF2B5EF4-FFF2-40B4-BE49-F238E27FC236}">
                <a16:creationId xmlns:a16="http://schemas.microsoft.com/office/drawing/2014/main" id="{71E5E750-1535-4E1D-97B9-8519E2A2C604}"/>
              </a:ext>
            </a:extLst>
          </p:cNvPr>
          <p:cNvPicPr>
            <a:picLocks noGrp="1" noChangeAspect="1"/>
          </p:cNvPicPr>
          <p:nvPr>
            <p:ph idx="1"/>
          </p:nvPr>
        </p:nvPicPr>
        <p:blipFill>
          <a:blip r:embed="rId3"/>
          <a:stretch>
            <a:fillRect/>
          </a:stretch>
        </p:blipFill>
        <p:spPr>
          <a:xfrm>
            <a:off x="570411" y="3078104"/>
            <a:ext cx="2279507" cy="3118168"/>
          </a:xfrm>
        </p:spPr>
      </p:pic>
      <p:sp>
        <p:nvSpPr>
          <p:cNvPr id="7" name="Tekstfelt 6">
            <a:extLst>
              <a:ext uri="{FF2B5EF4-FFF2-40B4-BE49-F238E27FC236}">
                <a16:creationId xmlns:a16="http://schemas.microsoft.com/office/drawing/2014/main" id="{C1A12BCE-6737-4BDC-88C8-59505E0B520D}"/>
              </a:ext>
            </a:extLst>
          </p:cNvPr>
          <p:cNvSpPr txBox="1"/>
          <p:nvPr/>
        </p:nvSpPr>
        <p:spPr>
          <a:xfrm>
            <a:off x="570412" y="1133264"/>
            <a:ext cx="6532517" cy="1938992"/>
          </a:xfrm>
          <a:prstGeom prst="rect">
            <a:avLst/>
          </a:prstGeom>
          <a:noFill/>
        </p:spPr>
        <p:txBody>
          <a:bodyPr wrap="square" rtlCol="0">
            <a:spAutoFit/>
          </a:bodyPr>
          <a:lstStyle/>
          <a:p>
            <a:r>
              <a:rPr lang="da-DK" sz="2400" dirty="0">
                <a:latin typeface="Times New Roman" panose="02020603050405020304" pitchFamily="18" charset="0"/>
                <a:cs typeface="Times New Roman" panose="02020603050405020304" pitchFamily="18" charset="0"/>
              </a:rPr>
              <a:t>Dygtige servere pronerer underarmen samtidig med en indadrotation af overarmen. Derved beskriver strengefladen en bue </a:t>
            </a:r>
            <a:r>
              <a:rPr lang="da-DK" sz="2400" dirty="0">
                <a:solidFill>
                  <a:srgbClr val="FF0000"/>
                </a:solidFill>
                <a:latin typeface="Times New Roman" panose="02020603050405020304" pitchFamily="18" charset="0"/>
                <a:cs typeface="Times New Roman" panose="02020603050405020304" pitchFamily="18" charset="0"/>
              </a:rPr>
              <a:t>i det vandrette plan</a:t>
            </a:r>
            <a:r>
              <a:rPr lang="da-DK" sz="2400" dirty="0">
                <a:latin typeface="Times New Roman" panose="02020603050405020304" pitchFamily="18" charset="0"/>
                <a:cs typeface="Times New Roman" panose="02020603050405020304" pitchFamily="18" charset="0"/>
              </a:rPr>
              <a:t>, der går ind over hovedet og fortsætter ud mod højre side af kroppen.</a:t>
            </a:r>
            <a:endParaRPr lang="da-DK"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Diagram&#10;&#10;Description automatically generated">
            <a:extLst>
              <a:ext uri="{FF2B5EF4-FFF2-40B4-BE49-F238E27FC236}">
                <a16:creationId xmlns:a16="http://schemas.microsoft.com/office/drawing/2014/main" id="{72A61413-08B3-CF7D-2DB1-391DFA03B6EE}"/>
              </a:ext>
            </a:extLst>
          </p:cNvPr>
          <p:cNvPicPr>
            <a:picLocks noChangeAspect="1"/>
          </p:cNvPicPr>
          <p:nvPr/>
        </p:nvPicPr>
        <p:blipFill>
          <a:blip r:embed="rId4"/>
          <a:stretch>
            <a:fillRect/>
          </a:stretch>
        </p:blipFill>
        <p:spPr>
          <a:xfrm>
            <a:off x="8034271" y="3072256"/>
            <a:ext cx="2616825" cy="3342921"/>
          </a:xfrm>
          <a:prstGeom prst="rect">
            <a:avLst/>
          </a:prstGeom>
        </p:spPr>
      </p:pic>
      <p:pic>
        <p:nvPicPr>
          <p:cNvPr id="3" name="Billede 5">
            <a:extLst>
              <a:ext uri="{FF2B5EF4-FFF2-40B4-BE49-F238E27FC236}">
                <a16:creationId xmlns:a16="http://schemas.microsoft.com/office/drawing/2014/main" id="{B2990C5C-5FBE-E2DA-AEA2-E2454F94334E}"/>
              </a:ext>
            </a:extLst>
          </p:cNvPr>
          <p:cNvPicPr>
            <a:picLocks noChangeAspect="1"/>
          </p:cNvPicPr>
          <p:nvPr/>
        </p:nvPicPr>
        <p:blipFill>
          <a:blip r:embed="rId5"/>
          <a:stretch>
            <a:fillRect/>
          </a:stretch>
        </p:blipFill>
        <p:spPr>
          <a:xfrm>
            <a:off x="3781260" y="2853592"/>
            <a:ext cx="2887980" cy="3475202"/>
          </a:xfrm>
          <a:prstGeom prst="rect">
            <a:avLst/>
          </a:prstGeom>
        </p:spPr>
      </p:pic>
      <p:sp>
        <p:nvSpPr>
          <p:cNvPr id="6" name="TextBox 5">
            <a:extLst>
              <a:ext uri="{FF2B5EF4-FFF2-40B4-BE49-F238E27FC236}">
                <a16:creationId xmlns:a16="http://schemas.microsoft.com/office/drawing/2014/main" id="{09BB5A86-D89D-57ED-22A4-20B9F8EA1AF0}"/>
              </a:ext>
            </a:extLst>
          </p:cNvPr>
          <p:cNvSpPr txBox="1"/>
          <p:nvPr/>
        </p:nvSpPr>
        <p:spPr>
          <a:xfrm>
            <a:off x="7327174" y="1133264"/>
            <a:ext cx="4294414" cy="1938992"/>
          </a:xfrm>
          <a:prstGeom prst="rect">
            <a:avLst/>
          </a:prstGeom>
          <a:noFill/>
        </p:spPr>
        <p:txBody>
          <a:bodyPr wrap="square" rtlCol="0">
            <a:spAutoFit/>
          </a:bodyPr>
          <a:lstStyle/>
          <a:p>
            <a:r>
              <a:rPr lang="da-DK" sz="2400" dirty="0">
                <a:latin typeface="Times New Roman" panose="02020603050405020304" pitchFamily="18" charset="0"/>
                <a:cs typeface="Times New Roman" panose="02020603050405020304" pitchFamily="18" charset="0"/>
              </a:rPr>
              <a:t>Ketsjerens bue set ovenfra viser, at det kan give en sidelæns unøjagtighed, MEN det øger kontrol med boldens højde over nettet og dybde i servefeltet.</a:t>
            </a:r>
          </a:p>
        </p:txBody>
      </p:sp>
    </p:spTree>
    <p:extLst>
      <p:ext uri="{BB962C8B-B14F-4D97-AF65-F5344CB8AC3E}">
        <p14:creationId xmlns:p14="http://schemas.microsoft.com/office/powerpoint/2010/main" val="134476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4EA71-9A63-4D79-81BA-8137ABD3E847}"/>
              </a:ext>
            </a:extLst>
          </p:cNvPr>
          <p:cNvSpPr>
            <a:spLocks noGrp="1"/>
          </p:cNvSpPr>
          <p:nvPr>
            <p:ph type="title"/>
          </p:nvPr>
        </p:nvSpPr>
        <p:spPr>
          <a:xfrm>
            <a:off x="1158240" y="314325"/>
            <a:ext cx="9875520" cy="787030"/>
          </a:xfrm>
        </p:spPr>
        <p:txBody>
          <a:bodyPr/>
          <a:lstStyle/>
          <a:p>
            <a:pPr algn="ctr"/>
            <a:r>
              <a:rPr lang="da-DK" dirty="0">
                <a:solidFill>
                  <a:srgbClr val="0070C0"/>
                </a:solidFill>
              </a:rPr>
              <a:t>Forskelligheder i serven</a:t>
            </a:r>
          </a:p>
        </p:txBody>
      </p:sp>
      <p:sp>
        <p:nvSpPr>
          <p:cNvPr id="3" name="Pladsholder til indhold 2">
            <a:extLst>
              <a:ext uri="{FF2B5EF4-FFF2-40B4-BE49-F238E27FC236}">
                <a16:creationId xmlns:a16="http://schemas.microsoft.com/office/drawing/2014/main" id="{1C84382A-9FFB-408A-B05E-C0D061877957}"/>
              </a:ext>
            </a:extLst>
          </p:cNvPr>
          <p:cNvSpPr>
            <a:spLocks noGrp="1"/>
          </p:cNvSpPr>
          <p:nvPr>
            <p:ph idx="1"/>
          </p:nvPr>
        </p:nvSpPr>
        <p:spPr>
          <a:xfrm>
            <a:off x="600075" y="1190625"/>
            <a:ext cx="10991850" cy="1948219"/>
          </a:xfrm>
        </p:spPr>
        <p:txBody>
          <a:bodyPr>
            <a:normAutofit/>
          </a:bodyPr>
          <a:lstStyle/>
          <a:p>
            <a:pPr marL="45720" indent="0">
              <a:buNone/>
            </a:pPr>
            <a:r>
              <a:rPr lang="da-DK" sz="2400" dirty="0">
                <a:solidFill>
                  <a:schemeClr val="tx1"/>
                </a:solidFill>
                <a:latin typeface="Times New Roman" panose="02020603050405020304" pitchFamily="18" charset="0"/>
                <a:cs typeface="Times New Roman" panose="02020603050405020304" pitchFamily="18" charset="0"/>
              </a:rPr>
              <a:t>1. Alle mennesker er anatomisk set ensartet opbygget og underlagt samme naturlove</a:t>
            </a:r>
          </a:p>
          <a:p>
            <a:pPr marL="45720" indent="0">
              <a:buNone/>
            </a:pPr>
            <a:r>
              <a:rPr lang="da-DK" sz="2400" dirty="0">
                <a:solidFill>
                  <a:schemeClr val="tx1"/>
                </a:solidFill>
                <a:latin typeface="Times New Roman" panose="02020603050405020304" pitchFamily="18" charset="0"/>
                <a:cs typeface="Times New Roman" panose="02020603050405020304" pitchFamily="18" charset="0"/>
              </a:rPr>
              <a:t>2. Alligevel ser alle tennisserver forskellige ud, fordi vi har forskellig muskelstyrke, smidighed, koordinationsevne og rytmefornemmelse</a:t>
            </a:r>
          </a:p>
          <a:p>
            <a:pPr marL="45720" indent="0">
              <a:buNone/>
            </a:pPr>
            <a:r>
              <a:rPr lang="da-DK" sz="2400" dirty="0">
                <a:solidFill>
                  <a:schemeClr val="tx1"/>
                </a:solidFill>
                <a:latin typeface="Times New Roman" panose="02020603050405020304" pitchFamily="18" charset="0"/>
                <a:cs typeface="Times New Roman" panose="02020603050405020304" pitchFamily="18" charset="0"/>
              </a:rPr>
              <a:t>3. De største forskelle i tennisserven ligger i ryggens bevægelsesmuligheder </a:t>
            </a:r>
            <a:endParaRPr lang="da-DK" sz="2400" dirty="0">
              <a:solidFill>
                <a:srgbClr val="0070C0"/>
              </a:solidFill>
              <a:latin typeface="Times New Roman" panose="02020603050405020304" pitchFamily="18" charset="0"/>
              <a:cs typeface="Times New Roman" panose="02020603050405020304" pitchFamily="18" charset="0"/>
            </a:endParaRPr>
          </a:p>
        </p:txBody>
      </p:sp>
      <p:pic>
        <p:nvPicPr>
          <p:cNvPr id="6" name="Pladsholder til indhold 4" descr="Et billede, der indeholder tekst&#10;&#10;Automatisk genereret beskrivelse">
            <a:extLst>
              <a:ext uri="{FF2B5EF4-FFF2-40B4-BE49-F238E27FC236}">
                <a16:creationId xmlns:a16="http://schemas.microsoft.com/office/drawing/2014/main" id="{71EF7D8C-596A-42BF-A105-35555F9C0CD6}"/>
              </a:ext>
            </a:extLst>
          </p:cNvPr>
          <p:cNvPicPr>
            <a:picLocks noChangeAspect="1"/>
          </p:cNvPicPr>
          <p:nvPr/>
        </p:nvPicPr>
        <p:blipFill>
          <a:blip r:embed="rId3"/>
          <a:stretch>
            <a:fillRect/>
          </a:stretch>
        </p:blipFill>
        <p:spPr>
          <a:xfrm>
            <a:off x="1602578" y="3138844"/>
            <a:ext cx="5923603" cy="1830519"/>
          </a:xfrm>
          <a:prstGeom prst="rect">
            <a:avLst/>
          </a:prstGeom>
        </p:spPr>
      </p:pic>
      <p:sp>
        <p:nvSpPr>
          <p:cNvPr id="7" name="Tekstfelt 6">
            <a:extLst>
              <a:ext uri="{FF2B5EF4-FFF2-40B4-BE49-F238E27FC236}">
                <a16:creationId xmlns:a16="http://schemas.microsoft.com/office/drawing/2014/main" id="{1BEE7F7C-58E3-409B-8AC9-EBD3A86D5E85}"/>
              </a:ext>
            </a:extLst>
          </p:cNvPr>
          <p:cNvSpPr txBox="1"/>
          <p:nvPr/>
        </p:nvSpPr>
        <p:spPr>
          <a:xfrm>
            <a:off x="632460" y="4997940"/>
            <a:ext cx="7863840" cy="1569660"/>
          </a:xfrm>
          <a:prstGeom prst="rect">
            <a:avLst/>
          </a:prstGeom>
          <a:noFill/>
        </p:spPr>
        <p:txBody>
          <a:bodyPr wrap="square" rtlCol="0">
            <a:spAutoFit/>
          </a:bodyPr>
          <a:lstStyle/>
          <a:p>
            <a:r>
              <a:rPr lang="da-DK" sz="2400" dirty="0">
                <a:highlight>
                  <a:srgbClr val="FFFF00"/>
                </a:highlight>
                <a:latin typeface="Times New Roman" panose="02020603050405020304" pitchFamily="18" charset="0"/>
                <a:cs typeface="Times New Roman" panose="02020603050405020304" pitchFamily="18" charset="0"/>
              </a:rPr>
              <a:t>4. Generelle rytmemuligheder:</a:t>
            </a:r>
          </a:p>
          <a:p>
            <a:pPr marL="457200" indent="-457200">
              <a:buFont typeface="+mj-lt"/>
              <a:buAutoNum type="alphaLcPeriod"/>
            </a:pPr>
            <a:r>
              <a:rPr lang="da-DK" sz="2400" dirty="0">
                <a:latin typeface="Times New Roman" panose="02020603050405020304" pitchFamily="18" charset="0"/>
                <a:cs typeface="Times New Roman" panose="02020603050405020304" pitchFamily="18" charset="0"/>
              </a:rPr>
              <a:t>Samlet armløft; bøje ben, sætte af</a:t>
            </a:r>
          </a:p>
          <a:p>
            <a:pPr marL="457200" indent="-457200">
              <a:buFont typeface="+mj-lt"/>
              <a:buAutoNum type="alphaLcPeriod"/>
            </a:pPr>
            <a:r>
              <a:rPr lang="da-DK" sz="2400" dirty="0">
                <a:latin typeface="Times New Roman" panose="02020603050405020304" pitchFamily="18" charset="0"/>
                <a:cs typeface="Times New Roman" panose="02020603050405020304" pitchFamily="18" charset="0"/>
              </a:rPr>
              <a:t>Boldopkast først, bøje ben mens slagarm løftes, sætte af</a:t>
            </a:r>
          </a:p>
          <a:p>
            <a:pPr marL="457200" indent="-457200">
              <a:buFont typeface="+mj-lt"/>
              <a:buAutoNum type="alphaLcPeriod"/>
            </a:pPr>
            <a:r>
              <a:rPr lang="da-DK" sz="2400" dirty="0">
                <a:latin typeface="Times New Roman" panose="02020603050405020304" pitchFamily="18" charset="0"/>
                <a:cs typeface="Times New Roman" panose="02020603050405020304" pitchFamily="18" charset="0"/>
              </a:rPr>
              <a:t>Løfte begge arme mens ben bøjes, sætte af </a:t>
            </a:r>
          </a:p>
        </p:txBody>
      </p:sp>
      <p:sp>
        <p:nvSpPr>
          <p:cNvPr id="8" name="Tekstfelt 7">
            <a:extLst>
              <a:ext uri="{FF2B5EF4-FFF2-40B4-BE49-F238E27FC236}">
                <a16:creationId xmlns:a16="http://schemas.microsoft.com/office/drawing/2014/main" id="{F1594D5E-5921-4FC2-A881-EBE7F41FB275}"/>
              </a:ext>
            </a:extLst>
          </p:cNvPr>
          <p:cNvSpPr txBox="1"/>
          <p:nvPr/>
        </p:nvSpPr>
        <p:spPr>
          <a:xfrm>
            <a:off x="8496300" y="4170006"/>
            <a:ext cx="3030856" cy="2308324"/>
          </a:xfrm>
          <a:prstGeom prst="rect">
            <a:avLst/>
          </a:prstGeom>
          <a:noFill/>
        </p:spPr>
        <p:txBody>
          <a:bodyPr wrap="square" rtlCol="0">
            <a:spAutoFit/>
          </a:bodyPr>
          <a:lstStyle/>
          <a:p>
            <a:r>
              <a:rPr lang="da-DK" sz="2400" dirty="0">
                <a:highlight>
                  <a:srgbClr val="FFFF00"/>
                </a:highlight>
                <a:latin typeface="Times New Roman" panose="02020603050405020304" pitchFamily="18" charset="0"/>
                <a:cs typeface="Times New Roman" panose="02020603050405020304" pitchFamily="18" charset="0"/>
              </a:rPr>
              <a:t>Afsætsmuligheder:</a:t>
            </a:r>
          </a:p>
          <a:p>
            <a:r>
              <a:rPr lang="da-DK" sz="2400" dirty="0">
                <a:latin typeface="Times New Roman" panose="02020603050405020304" pitchFamily="18" charset="0"/>
                <a:cs typeface="Times New Roman" panose="02020603050405020304" pitchFamily="18" charset="0"/>
              </a:rPr>
              <a:t>1. Fra bredstående</a:t>
            </a:r>
          </a:p>
          <a:p>
            <a:r>
              <a:rPr lang="da-DK" sz="2400" dirty="0">
                <a:latin typeface="Times New Roman" panose="02020603050405020304" pitchFamily="18" charset="0"/>
                <a:cs typeface="Times New Roman" panose="02020603050405020304" pitchFamily="18" charset="0"/>
              </a:rPr>
              <a:t>2. Med samlede ben</a:t>
            </a:r>
          </a:p>
          <a:p>
            <a:r>
              <a:rPr lang="da-DK" sz="2400" dirty="0">
                <a:highlight>
                  <a:srgbClr val="FFFF00"/>
                </a:highlight>
                <a:latin typeface="Times New Roman" panose="02020603050405020304" pitchFamily="18" charset="0"/>
                <a:cs typeface="Times New Roman" panose="02020603050405020304" pitchFamily="18" charset="0"/>
              </a:rPr>
              <a:t>Landingsmuligheder: </a:t>
            </a:r>
          </a:p>
          <a:p>
            <a:r>
              <a:rPr lang="da-DK" sz="2400" dirty="0">
                <a:latin typeface="Times New Roman" panose="02020603050405020304" pitchFamily="18" charset="0"/>
                <a:cs typeface="Times New Roman" panose="02020603050405020304" pitchFamily="18" charset="0"/>
              </a:rPr>
              <a:t>Tidligere: på højre ben</a:t>
            </a:r>
          </a:p>
          <a:p>
            <a:r>
              <a:rPr lang="da-DK" sz="2400" dirty="0">
                <a:latin typeface="Times New Roman" panose="02020603050405020304" pitchFamily="18" charset="0"/>
                <a:cs typeface="Times New Roman" panose="02020603050405020304" pitchFamily="18" charset="0"/>
              </a:rPr>
              <a:t>I dag: på venstre ben</a:t>
            </a:r>
          </a:p>
        </p:txBody>
      </p:sp>
    </p:spTree>
    <p:extLst>
      <p:ext uri="{BB962C8B-B14F-4D97-AF65-F5344CB8AC3E}">
        <p14:creationId xmlns:p14="http://schemas.microsoft.com/office/powerpoint/2010/main" val="195562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28F239-2B78-4B93-9A33-8F4F0E8FD7FD}"/>
              </a:ext>
            </a:extLst>
          </p:cNvPr>
          <p:cNvSpPr>
            <a:spLocks noGrp="1"/>
          </p:cNvSpPr>
          <p:nvPr>
            <p:ph type="title"/>
          </p:nvPr>
        </p:nvSpPr>
        <p:spPr>
          <a:xfrm>
            <a:off x="994101" y="432039"/>
            <a:ext cx="10203797" cy="632604"/>
          </a:xfrm>
        </p:spPr>
        <p:txBody>
          <a:bodyPr>
            <a:noAutofit/>
          </a:bodyPr>
          <a:lstStyle/>
          <a:p>
            <a:pPr algn="ctr"/>
            <a:r>
              <a:rPr lang="da-DK" dirty="0">
                <a:solidFill>
                  <a:srgbClr val="0070C0"/>
                </a:solidFill>
                <a:latin typeface="Times New Roman" panose="02020603050405020304" pitchFamily="18" charset="0"/>
                <a:cs typeface="Times New Roman" panose="02020603050405020304" pitchFamily="18" charset="0"/>
              </a:rPr>
              <a:t>Forudsætninger for servens bevægelseskæde</a:t>
            </a:r>
            <a:endParaRPr lang="da-DK" dirty="0"/>
          </a:p>
        </p:txBody>
      </p:sp>
      <p:sp>
        <p:nvSpPr>
          <p:cNvPr id="3" name="Pladsholder til indhold 2">
            <a:extLst>
              <a:ext uri="{FF2B5EF4-FFF2-40B4-BE49-F238E27FC236}">
                <a16:creationId xmlns:a16="http://schemas.microsoft.com/office/drawing/2014/main" id="{E9E6CDB2-A97B-4563-96A9-617307531F81}"/>
              </a:ext>
            </a:extLst>
          </p:cNvPr>
          <p:cNvSpPr>
            <a:spLocks noGrp="1"/>
          </p:cNvSpPr>
          <p:nvPr>
            <p:ph idx="1"/>
          </p:nvPr>
        </p:nvSpPr>
        <p:spPr>
          <a:xfrm>
            <a:off x="578580" y="1169784"/>
            <a:ext cx="11034837" cy="5378934"/>
          </a:xfrm>
        </p:spPr>
        <p:txBody>
          <a:bodyPr>
            <a:normAutofit fontScale="77500" lnSpcReduction="20000"/>
          </a:bodyPr>
          <a:lstStyle/>
          <a:p>
            <a:pPr marL="0" lvl="0" indent="0">
              <a:lnSpc>
                <a:spcPct val="90000"/>
              </a:lnSpc>
              <a:buClr>
                <a:srgbClr val="000000"/>
              </a:buClr>
              <a:buNone/>
            </a:pP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forudsætning for at kunne sætte af direkte opad og følge afsættet med en fremaddrejning af overkroppen er, at man placerer sig med fødderne vendt mod sidehegnet og siden til nettet.</a:t>
            </a:r>
            <a:endParaRPr lang="da-DK"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Clr>
                <a:srgbClr val="000000"/>
              </a:buClr>
              <a:buNone/>
            </a:pPr>
            <a:r>
              <a:rPr lang="da-DK"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Hvis bolden skal kunne slås over nettet uden at man mister balancen, skal den afleveres i strakt arm ca. </a:t>
            </a: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 cm inde på banen og 10 cm til højre for hovedet </a:t>
            </a:r>
          </a:p>
          <a:p>
            <a:pPr marL="0" lvl="0" indent="0">
              <a:lnSpc>
                <a:spcPct val="90000"/>
              </a:lnSpc>
              <a:buClr>
                <a:srgbClr val="000000"/>
              </a:buClr>
              <a:buNone/>
            </a:pP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Ønsker man et afsæt, bøjer man benene og enten før eller herunder løfter ketsjerarmen op i højde med skulderaksen</a:t>
            </a:r>
            <a:endParaRPr lang="da-DK"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90000"/>
              </a:lnSpc>
              <a:buClr>
                <a:srgbClr val="000000"/>
              </a:buClr>
              <a:buNone/>
            </a:pP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Hvis overkroppen skal bidrage, skal den forberedes under benbøjningen ved en individuel kombination af bagoverbøjning, sidebøjning eller drejning væk fra bolden</a:t>
            </a:r>
            <a:endParaRPr lang="da-DK"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Clr>
                <a:srgbClr val="000000"/>
              </a:buClr>
              <a:buNone/>
            </a:pPr>
            <a:r>
              <a:rPr lang="da-DK"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Under afsættet er e</a:t>
            </a: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forudsætning for løftet af højre skulder, at </a:t>
            </a:r>
            <a:r>
              <a:rPr lang="da-DK"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venstre arm trækkes ned og skaber en sidebøjning. Når de strakte ben forlader jorden, skal overkroppen være </a:t>
            </a: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bøjet bagover, så man kan se på bolden</a:t>
            </a:r>
          </a:p>
          <a:p>
            <a:pPr marL="0" lvl="0" indent="0">
              <a:buClr>
                <a:srgbClr val="000000"/>
              </a:buClr>
              <a:buNone/>
            </a:pPr>
            <a:r>
              <a:rPr lang="da-DK"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Hvis ketsjerhovedet skal kunne ”kastes” mod bolden, når højre skulder løftes opad, skal armen udadroteres, albuen bøjes og underarmen supineres, så ketsjerhovedet hænger efter med rammekanten opadvendt</a:t>
            </a:r>
            <a:endParaRPr lang="da-DK" sz="23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Clr>
                <a:srgbClr val="000000"/>
              </a:buClr>
              <a:buNone/>
            </a:pPr>
            <a:r>
              <a:rPr lang="da-DK"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 forudsætning for at albuen kan ”slynges” til udstrækning og løfte ketsjerhovedet op i kontaktplanet med rammekanten vendt fremad er, at man stopper overarmens fremadbevægelse</a:t>
            </a:r>
            <a:endParaRPr lang="da-DK" sz="23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Clr>
                <a:srgbClr val="000000"/>
              </a:buClr>
              <a:buNone/>
            </a:pP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at </a:t>
            </a:r>
            <a:r>
              <a:rPr lang="da-DK"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strengene kan ramme bolden, skal overarmen derefter indadroteres i skulderleddet og underarmen </a:t>
            </a: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drejes</a:t>
            </a:r>
            <a:r>
              <a:rPr lang="da-DK"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pronation)</a:t>
            </a:r>
            <a:endParaRPr lang="da-DK"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Clr>
                <a:srgbClr val="000000"/>
              </a:buClr>
              <a:buNone/>
            </a:pP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at pronationen kan udføres kraftfuldt, skal bevægelsen fortsætte under overarmens indadrotation. Et tegn på at man har modvirket boldens reaktionskraft under kontakten er, at ketsjeren  fastholdes kortvarigt ude til højre for spilleren med løftet albue og strengene bagudvendt </a:t>
            </a:r>
            <a:r>
              <a:rPr lang="da-DK"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da-DK" sz="23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kraftig hoftebøjning af venstre hofteled med ret ryg og højre ben strakt bagud (se næste slide!) inden man slipper spændingen og forbereder sig til næste slag</a:t>
            </a:r>
            <a:endParaRPr lang="da-DK" sz="2300" dirty="0">
              <a:latin typeface="Times New Roman" panose="02020603050405020304" pitchFamily="18" charset="0"/>
              <a:cs typeface="Times New Roman" panose="02020603050405020304" pitchFamily="18" charset="0"/>
            </a:endParaRPr>
          </a:p>
          <a:p>
            <a:pPr marL="342900" lvl="0" indent="-342900">
              <a:lnSpc>
                <a:spcPct val="90000"/>
              </a:lnSpc>
              <a:buClr>
                <a:srgbClr val="000000"/>
              </a:buClr>
              <a:buFont typeface="+mj-lt"/>
              <a:buAutoNum type="arabicPeriod"/>
            </a:pPr>
            <a:endParaRPr lang="da-DK" sz="2000" dirty="0">
              <a:effectLst/>
              <a:latin typeface="Times New Roman" panose="02020603050405020304" pitchFamily="18" charset="0"/>
              <a:ea typeface="Times New Roman" panose="02020603050405020304" pitchFamily="18" charset="0"/>
            </a:endParaRPr>
          </a:p>
          <a:p>
            <a:pPr marL="342900" lvl="0" indent="-342900">
              <a:lnSpc>
                <a:spcPct val="90000"/>
              </a:lnSpc>
              <a:buClr>
                <a:srgbClr val="000000"/>
              </a:buClr>
              <a:buFont typeface="+mj-lt"/>
              <a:buAutoNum type="arabicPeriod"/>
            </a:pPr>
            <a:endParaRPr lang="da-DK" sz="2000" kern="1200" dirty="0">
              <a:solidFill>
                <a:srgbClr val="000000"/>
              </a:solidFill>
              <a:effectLst/>
              <a:latin typeface="Times New Roman" panose="02020603050405020304" pitchFamily="18" charset="0"/>
              <a:ea typeface="Times New Roman" panose="02020603050405020304" pitchFamily="18" charset="0"/>
            </a:endParaRPr>
          </a:p>
          <a:p>
            <a:pPr marL="45720" indent="0">
              <a:buNone/>
            </a:pPr>
            <a:endParaRPr lang="da-DK" dirty="0"/>
          </a:p>
        </p:txBody>
      </p:sp>
    </p:spTree>
    <p:extLst>
      <p:ext uri="{BB962C8B-B14F-4D97-AF65-F5344CB8AC3E}">
        <p14:creationId xmlns:p14="http://schemas.microsoft.com/office/powerpoint/2010/main" val="138549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illede 44" descr="Et billede, der indeholder sport, atletik, vej, udendørs&#10;&#10;Automatisk genereret beskrivelse">
            <a:extLst>
              <a:ext uri="{FF2B5EF4-FFF2-40B4-BE49-F238E27FC236}">
                <a16:creationId xmlns:a16="http://schemas.microsoft.com/office/drawing/2014/main" id="{F285D366-5A68-4A48-A27F-F007F74F0386}"/>
              </a:ext>
            </a:extLst>
          </p:cNvPr>
          <p:cNvPicPr>
            <a:picLocks noChangeAspect="1"/>
          </p:cNvPicPr>
          <p:nvPr/>
        </p:nvPicPr>
        <p:blipFill>
          <a:blip r:embed="rId3"/>
          <a:stretch>
            <a:fillRect/>
          </a:stretch>
        </p:blipFill>
        <p:spPr>
          <a:xfrm>
            <a:off x="298462" y="262165"/>
            <a:ext cx="1882972" cy="1905125"/>
          </a:xfrm>
          <a:prstGeom prst="rect">
            <a:avLst/>
          </a:prstGeom>
        </p:spPr>
      </p:pic>
      <p:pic>
        <p:nvPicPr>
          <p:cNvPr id="47" name="Billede 46" descr="Et billede, der indeholder tennis, græs, person, ketsjer&#10;&#10;Automatisk genereret beskrivelse">
            <a:extLst>
              <a:ext uri="{FF2B5EF4-FFF2-40B4-BE49-F238E27FC236}">
                <a16:creationId xmlns:a16="http://schemas.microsoft.com/office/drawing/2014/main" id="{BE3EEFFB-BC9A-4B44-9EE5-EF139C86C29F}"/>
              </a:ext>
            </a:extLst>
          </p:cNvPr>
          <p:cNvPicPr>
            <a:picLocks noChangeAspect="1"/>
          </p:cNvPicPr>
          <p:nvPr/>
        </p:nvPicPr>
        <p:blipFill>
          <a:blip r:embed="rId4"/>
          <a:stretch>
            <a:fillRect/>
          </a:stretch>
        </p:blipFill>
        <p:spPr>
          <a:xfrm>
            <a:off x="4578215" y="369591"/>
            <a:ext cx="1708117" cy="1373360"/>
          </a:xfrm>
          <a:prstGeom prst="rect">
            <a:avLst/>
          </a:prstGeom>
        </p:spPr>
      </p:pic>
      <p:pic>
        <p:nvPicPr>
          <p:cNvPr id="49" name="Billede 48" descr="Et billede, der indeholder tennis, sport, afspiller, atletik&#10;&#10;Automatisk genereret beskrivelse">
            <a:extLst>
              <a:ext uri="{FF2B5EF4-FFF2-40B4-BE49-F238E27FC236}">
                <a16:creationId xmlns:a16="http://schemas.microsoft.com/office/drawing/2014/main" id="{58653F03-61FF-491E-9688-B749CEFE1C24}"/>
              </a:ext>
            </a:extLst>
          </p:cNvPr>
          <p:cNvPicPr>
            <a:picLocks noChangeAspect="1"/>
          </p:cNvPicPr>
          <p:nvPr/>
        </p:nvPicPr>
        <p:blipFill>
          <a:blip r:embed="rId5"/>
          <a:stretch>
            <a:fillRect/>
          </a:stretch>
        </p:blipFill>
        <p:spPr>
          <a:xfrm>
            <a:off x="2295344" y="2347012"/>
            <a:ext cx="2176504" cy="1976825"/>
          </a:xfrm>
          <a:prstGeom prst="rect">
            <a:avLst/>
          </a:prstGeom>
        </p:spPr>
      </p:pic>
      <p:pic>
        <p:nvPicPr>
          <p:cNvPr id="51" name="Billede 50" descr="Et billede, der indeholder træ, sport, tennis, atletik&#10;&#10;Automatisk genereret beskrivelse">
            <a:extLst>
              <a:ext uri="{FF2B5EF4-FFF2-40B4-BE49-F238E27FC236}">
                <a16:creationId xmlns:a16="http://schemas.microsoft.com/office/drawing/2014/main" id="{26BF9ACE-38C6-4332-9ED4-B99BD16F7D97}"/>
              </a:ext>
            </a:extLst>
          </p:cNvPr>
          <p:cNvPicPr>
            <a:picLocks noChangeAspect="1"/>
          </p:cNvPicPr>
          <p:nvPr/>
        </p:nvPicPr>
        <p:blipFill>
          <a:blip r:embed="rId6"/>
          <a:stretch>
            <a:fillRect/>
          </a:stretch>
        </p:blipFill>
        <p:spPr>
          <a:xfrm>
            <a:off x="293766" y="2513938"/>
            <a:ext cx="1887668" cy="1642971"/>
          </a:xfrm>
          <a:prstGeom prst="rect">
            <a:avLst/>
          </a:prstGeom>
        </p:spPr>
      </p:pic>
      <p:pic>
        <p:nvPicPr>
          <p:cNvPr id="53" name="Billede 52" descr="Et billede, der indeholder tennis, atletik, sport, vej&#10;&#10;Automatisk genereret beskrivelse">
            <a:extLst>
              <a:ext uri="{FF2B5EF4-FFF2-40B4-BE49-F238E27FC236}">
                <a16:creationId xmlns:a16="http://schemas.microsoft.com/office/drawing/2014/main" id="{BB835A24-0E6D-466B-9893-64DB8A6FD54E}"/>
              </a:ext>
            </a:extLst>
          </p:cNvPr>
          <p:cNvPicPr>
            <a:picLocks noChangeAspect="1"/>
          </p:cNvPicPr>
          <p:nvPr/>
        </p:nvPicPr>
        <p:blipFill>
          <a:blip r:embed="rId7"/>
          <a:stretch>
            <a:fillRect/>
          </a:stretch>
        </p:blipFill>
        <p:spPr>
          <a:xfrm>
            <a:off x="2307123" y="369591"/>
            <a:ext cx="2156110" cy="1924723"/>
          </a:xfrm>
          <a:prstGeom prst="rect">
            <a:avLst/>
          </a:prstGeom>
        </p:spPr>
      </p:pic>
      <p:pic>
        <p:nvPicPr>
          <p:cNvPr id="55" name="Billede 54" descr="Et billede, der indeholder sport, tennis, atletik, vej&#10;&#10;Automatisk genereret beskrivelse">
            <a:extLst>
              <a:ext uri="{FF2B5EF4-FFF2-40B4-BE49-F238E27FC236}">
                <a16:creationId xmlns:a16="http://schemas.microsoft.com/office/drawing/2014/main" id="{CC081FEC-68B5-4F2A-83B3-7726ADA4076E}"/>
              </a:ext>
            </a:extLst>
          </p:cNvPr>
          <p:cNvPicPr>
            <a:picLocks noChangeAspect="1"/>
          </p:cNvPicPr>
          <p:nvPr/>
        </p:nvPicPr>
        <p:blipFill>
          <a:blip r:embed="rId8"/>
          <a:stretch>
            <a:fillRect/>
          </a:stretch>
        </p:blipFill>
        <p:spPr>
          <a:xfrm>
            <a:off x="9943481" y="369591"/>
            <a:ext cx="1869038" cy="1933488"/>
          </a:xfrm>
          <a:prstGeom prst="rect">
            <a:avLst/>
          </a:prstGeom>
        </p:spPr>
      </p:pic>
      <p:pic>
        <p:nvPicPr>
          <p:cNvPr id="57" name="Billede 56" descr="Et billede, der indeholder sport, atletik, tennis, himmel&#10;&#10;Automatisk genereret beskrivelse">
            <a:extLst>
              <a:ext uri="{FF2B5EF4-FFF2-40B4-BE49-F238E27FC236}">
                <a16:creationId xmlns:a16="http://schemas.microsoft.com/office/drawing/2014/main" id="{5D5991E4-0C5B-42C2-BEC3-91D6BDDC827E}"/>
              </a:ext>
            </a:extLst>
          </p:cNvPr>
          <p:cNvPicPr>
            <a:picLocks noChangeAspect="1"/>
          </p:cNvPicPr>
          <p:nvPr/>
        </p:nvPicPr>
        <p:blipFill>
          <a:blip r:embed="rId9"/>
          <a:stretch>
            <a:fillRect/>
          </a:stretch>
        </p:blipFill>
        <p:spPr>
          <a:xfrm>
            <a:off x="4585758" y="1822543"/>
            <a:ext cx="3472115" cy="3152840"/>
          </a:xfrm>
          <a:prstGeom prst="rect">
            <a:avLst/>
          </a:prstGeom>
        </p:spPr>
      </p:pic>
      <p:pic>
        <p:nvPicPr>
          <p:cNvPr id="13" name="Billede 12" descr="Et billede, der indeholder person, tennis, sport, atletik&#10;&#10;Automatisk genereret beskrivelse">
            <a:extLst>
              <a:ext uri="{FF2B5EF4-FFF2-40B4-BE49-F238E27FC236}">
                <a16:creationId xmlns:a16="http://schemas.microsoft.com/office/drawing/2014/main" id="{B890AD05-B1E8-403F-BFBC-F2138648A4A5}"/>
              </a:ext>
            </a:extLst>
          </p:cNvPr>
          <p:cNvPicPr>
            <a:picLocks noChangeAspect="1"/>
          </p:cNvPicPr>
          <p:nvPr/>
        </p:nvPicPr>
        <p:blipFill>
          <a:blip r:embed="rId10"/>
          <a:stretch>
            <a:fillRect/>
          </a:stretch>
        </p:blipFill>
        <p:spPr>
          <a:xfrm>
            <a:off x="7532735" y="4521353"/>
            <a:ext cx="2118178" cy="2026083"/>
          </a:xfrm>
          <a:prstGeom prst="rect">
            <a:avLst/>
          </a:prstGeom>
        </p:spPr>
      </p:pic>
      <p:pic>
        <p:nvPicPr>
          <p:cNvPr id="15" name="Billede 14" descr="Et billede, der indeholder tekst, tennis, sport, atletik&#10;&#10;Automatisk genereret beskrivelse">
            <a:extLst>
              <a:ext uri="{FF2B5EF4-FFF2-40B4-BE49-F238E27FC236}">
                <a16:creationId xmlns:a16="http://schemas.microsoft.com/office/drawing/2014/main" id="{40D757CD-C080-4623-B0C0-A4BF7B1D9807}"/>
              </a:ext>
            </a:extLst>
          </p:cNvPr>
          <p:cNvPicPr>
            <a:picLocks noChangeAspect="1"/>
          </p:cNvPicPr>
          <p:nvPr/>
        </p:nvPicPr>
        <p:blipFill>
          <a:blip r:embed="rId11"/>
          <a:stretch>
            <a:fillRect/>
          </a:stretch>
        </p:blipFill>
        <p:spPr>
          <a:xfrm>
            <a:off x="9776099" y="2426609"/>
            <a:ext cx="2036420" cy="2026083"/>
          </a:xfrm>
          <a:prstGeom prst="rect">
            <a:avLst/>
          </a:prstGeom>
        </p:spPr>
      </p:pic>
      <p:pic>
        <p:nvPicPr>
          <p:cNvPr id="23" name="Billede 22" descr="Et billede, der indeholder tennis, kvinde, sport, atletik&#10;&#10;Automatisk genereret beskrivelse">
            <a:extLst>
              <a:ext uri="{FF2B5EF4-FFF2-40B4-BE49-F238E27FC236}">
                <a16:creationId xmlns:a16="http://schemas.microsoft.com/office/drawing/2014/main" id="{DB1BDB40-B23F-4F0D-A9AB-2532EF9CFA7E}"/>
              </a:ext>
            </a:extLst>
          </p:cNvPr>
          <p:cNvPicPr>
            <a:picLocks noChangeAspect="1"/>
          </p:cNvPicPr>
          <p:nvPr/>
        </p:nvPicPr>
        <p:blipFill>
          <a:blip r:embed="rId12"/>
          <a:stretch>
            <a:fillRect/>
          </a:stretch>
        </p:blipFill>
        <p:spPr>
          <a:xfrm>
            <a:off x="2644455" y="4323837"/>
            <a:ext cx="2014811" cy="2209010"/>
          </a:xfrm>
          <a:prstGeom prst="rect">
            <a:avLst/>
          </a:prstGeom>
        </p:spPr>
      </p:pic>
      <p:pic>
        <p:nvPicPr>
          <p:cNvPr id="25" name="Billede 24" descr="Et billede, der indeholder tekst, sport, atletik&#10;&#10;Automatisk genereret beskrivelse">
            <a:extLst>
              <a:ext uri="{FF2B5EF4-FFF2-40B4-BE49-F238E27FC236}">
                <a16:creationId xmlns:a16="http://schemas.microsoft.com/office/drawing/2014/main" id="{F679E83A-EFFA-4144-88DD-AEE4166ADB26}"/>
              </a:ext>
            </a:extLst>
          </p:cNvPr>
          <p:cNvPicPr>
            <a:picLocks noChangeAspect="1"/>
          </p:cNvPicPr>
          <p:nvPr/>
        </p:nvPicPr>
        <p:blipFill>
          <a:blip r:embed="rId13"/>
          <a:stretch>
            <a:fillRect/>
          </a:stretch>
        </p:blipFill>
        <p:spPr>
          <a:xfrm>
            <a:off x="346478" y="4429317"/>
            <a:ext cx="2161606" cy="2103445"/>
          </a:xfrm>
          <a:prstGeom prst="rect">
            <a:avLst/>
          </a:prstGeom>
        </p:spPr>
      </p:pic>
      <p:pic>
        <p:nvPicPr>
          <p:cNvPr id="29" name="Billede 28" descr="Et billede, der indeholder tennis, sport, atletik&#10;&#10;Automatisk genereret beskrivelse">
            <a:extLst>
              <a:ext uri="{FF2B5EF4-FFF2-40B4-BE49-F238E27FC236}">
                <a16:creationId xmlns:a16="http://schemas.microsoft.com/office/drawing/2014/main" id="{39F78253-E5FE-4C95-B547-5D8E7C673336}"/>
              </a:ext>
            </a:extLst>
          </p:cNvPr>
          <p:cNvPicPr>
            <a:picLocks noChangeAspect="1"/>
          </p:cNvPicPr>
          <p:nvPr/>
        </p:nvPicPr>
        <p:blipFill>
          <a:blip r:embed="rId14"/>
          <a:stretch>
            <a:fillRect/>
          </a:stretch>
        </p:blipFill>
        <p:spPr>
          <a:xfrm>
            <a:off x="9766766" y="4521353"/>
            <a:ext cx="2045753" cy="2026083"/>
          </a:xfrm>
          <a:prstGeom prst="rect">
            <a:avLst/>
          </a:prstGeom>
        </p:spPr>
      </p:pic>
      <p:pic>
        <p:nvPicPr>
          <p:cNvPr id="31" name="Billede 30" descr="Et billede, der indeholder sport, bygning, tennis, atletik&#10;&#10;Automatisk genereret beskrivelse">
            <a:extLst>
              <a:ext uri="{FF2B5EF4-FFF2-40B4-BE49-F238E27FC236}">
                <a16:creationId xmlns:a16="http://schemas.microsoft.com/office/drawing/2014/main" id="{66AEB5EC-0C8F-4E5E-B865-3BD45FCFBAC4}"/>
              </a:ext>
            </a:extLst>
          </p:cNvPr>
          <p:cNvPicPr>
            <a:picLocks noChangeAspect="1"/>
          </p:cNvPicPr>
          <p:nvPr/>
        </p:nvPicPr>
        <p:blipFill>
          <a:blip r:embed="rId15"/>
          <a:stretch>
            <a:fillRect/>
          </a:stretch>
        </p:blipFill>
        <p:spPr>
          <a:xfrm>
            <a:off x="8072436" y="360826"/>
            <a:ext cx="1769412" cy="2014407"/>
          </a:xfrm>
          <a:prstGeom prst="rect">
            <a:avLst/>
          </a:prstGeom>
        </p:spPr>
      </p:pic>
      <p:pic>
        <p:nvPicPr>
          <p:cNvPr id="3" name="Billede 2" descr="Et billede, der indeholder sport, atletik, bane&#10;&#10;Automatisk genereret beskrivelse">
            <a:extLst>
              <a:ext uri="{FF2B5EF4-FFF2-40B4-BE49-F238E27FC236}">
                <a16:creationId xmlns:a16="http://schemas.microsoft.com/office/drawing/2014/main" id="{2D11FFC8-8A9F-4068-B01C-A6A96C2A5979}"/>
              </a:ext>
            </a:extLst>
          </p:cNvPr>
          <p:cNvPicPr>
            <a:picLocks noChangeAspect="1"/>
          </p:cNvPicPr>
          <p:nvPr/>
        </p:nvPicPr>
        <p:blipFill>
          <a:blip r:embed="rId16"/>
          <a:stretch>
            <a:fillRect/>
          </a:stretch>
        </p:blipFill>
        <p:spPr>
          <a:xfrm>
            <a:off x="6393119" y="360826"/>
            <a:ext cx="1533525" cy="1733550"/>
          </a:xfrm>
          <a:prstGeom prst="rect">
            <a:avLst/>
          </a:prstGeom>
        </p:spPr>
      </p:pic>
      <p:pic>
        <p:nvPicPr>
          <p:cNvPr id="5" name="Billede 4" descr="Et billede, der indeholder sport, atletik, tennis, græs&#10;&#10;Automatisk genereret beskrivelse">
            <a:extLst>
              <a:ext uri="{FF2B5EF4-FFF2-40B4-BE49-F238E27FC236}">
                <a16:creationId xmlns:a16="http://schemas.microsoft.com/office/drawing/2014/main" id="{E72D86A6-4A98-4467-9671-0FFE78BB9C89}"/>
              </a:ext>
            </a:extLst>
          </p:cNvPr>
          <p:cNvPicPr>
            <a:picLocks noChangeAspect="1"/>
          </p:cNvPicPr>
          <p:nvPr/>
        </p:nvPicPr>
        <p:blipFill>
          <a:blip r:embed="rId17"/>
          <a:stretch>
            <a:fillRect/>
          </a:stretch>
        </p:blipFill>
        <p:spPr>
          <a:xfrm>
            <a:off x="5052852" y="4647002"/>
            <a:ext cx="2014812" cy="1900434"/>
          </a:xfrm>
          <a:prstGeom prst="rect">
            <a:avLst/>
          </a:prstGeom>
        </p:spPr>
      </p:pic>
      <p:pic>
        <p:nvPicPr>
          <p:cNvPr id="9" name="Billede 8" descr="Et billede, der indeholder tennis, person, sport, atletik&#10;&#10;Automatisk genereret beskrivelse">
            <a:extLst>
              <a:ext uri="{FF2B5EF4-FFF2-40B4-BE49-F238E27FC236}">
                <a16:creationId xmlns:a16="http://schemas.microsoft.com/office/drawing/2014/main" id="{4B1F6943-14DC-4CF5-8FF5-CE264ED9FDC3}"/>
              </a:ext>
            </a:extLst>
          </p:cNvPr>
          <p:cNvPicPr>
            <a:picLocks noChangeAspect="1"/>
          </p:cNvPicPr>
          <p:nvPr/>
        </p:nvPicPr>
        <p:blipFill>
          <a:blip r:embed="rId18"/>
          <a:stretch>
            <a:fillRect/>
          </a:stretch>
        </p:blipFill>
        <p:spPr>
          <a:xfrm>
            <a:off x="7990420" y="2459006"/>
            <a:ext cx="1906236" cy="1970311"/>
          </a:xfrm>
          <a:prstGeom prst="rect">
            <a:avLst/>
          </a:prstGeom>
        </p:spPr>
      </p:pic>
    </p:spTree>
    <p:extLst>
      <p:ext uri="{BB962C8B-B14F-4D97-AF65-F5344CB8AC3E}">
        <p14:creationId xmlns:p14="http://schemas.microsoft.com/office/powerpoint/2010/main" val="3333596993"/>
      </p:ext>
    </p:extLst>
  </p:cSld>
  <p:clrMapOvr>
    <a:masterClrMapping/>
  </p:clrMapOvr>
</p:sld>
</file>

<file path=ppt/theme/theme1.xml><?xml version="1.0" encoding="utf-8"?>
<a:theme xmlns:a="http://schemas.openxmlformats.org/drawingml/2006/main" name="Grundlæggende">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6458</TotalTime>
  <Words>876</Words>
  <Application>Microsoft Office PowerPoint</Application>
  <PresentationFormat>Widescreen</PresentationFormat>
  <Paragraphs>61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Corbel</vt:lpstr>
      <vt:lpstr>Times New Roman</vt:lpstr>
      <vt:lpstr>Grundlæggende</vt:lpstr>
      <vt:lpstr>En komprimeret version af Tennisteknik I Serven </vt:lpstr>
      <vt:lpstr>Bevægelseskæden i serven</vt:lpstr>
      <vt:lpstr>Bevægelseskædens forudsætninger</vt:lpstr>
      <vt:lpstr>PowerPoint Presentation</vt:lpstr>
      <vt:lpstr>Boldkontakt =&gt; bolden får hastighed og retning</vt:lpstr>
      <vt:lpstr>Boldens placering dybt i servefeltet</vt:lpstr>
      <vt:lpstr>Forskelligheder i serven</vt:lpstr>
      <vt:lpstr>Forudsætninger for servens bevægelseskæde</vt:lpstr>
      <vt:lpstr>PowerPoint Presentation</vt:lpstr>
      <vt:lpstr>Med stor tak til  KLIM  for at have udgivet mit slagtekniske og  pædagogiske projekt       Med venlig hilsen   Lars Elvstrøm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Tennis serven</dc:title>
  <dc:creator>Lars Hugo Elvstrøm</dc:creator>
  <cp:lastModifiedBy>Lars Hugo Elvstrøm</cp:lastModifiedBy>
  <cp:revision>148</cp:revision>
  <dcterms:created xsi:type="dcterms:W3CDTF">2017-09-14T13:24:11Z</dcterms:created>
  <dcterms:modified xsi:type="dcterms:W3CDTF">2023-01-24T09:47:28Z</dcterms:modified>
</cp:coreProperties>
</file>