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12"/>
  </p:notesMasterIdLst>
  <p:sldIdLst>
    <p:sldId id="256" r:id="rId2"/>
    <p:sldId id="262" r:id="rId3"/>
    <p:sldId id="282" r:id="rId4"/>
    <p:sldId id="279" r:id="rId5"/>
    <p:sldId id="272" r:id="rId6"/>
    <p:sldId id="309" r:id="rId7"/>
    <p:sldId id="299" r:id="rId8"/>
    <p:sldId id="310" r:id="rId9"/>
    <p:sldId id="297" r:id="rId10"/>
    <p:sldId id="30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66948226-E36B-4770-9779-F9D839CE170B}">
          <p14:sldIdLst>
            <p14:sldId id="256"/>
            <p14:sldId id="262"/>
            <p14:sldId id="282"/>
            <p14:sldId id="279"/>
            <p14:sldId id="272"/>
            <p14:sldId id="309"/>
            <p14:sldId id="299"/>
            <p14:sldId id="310"/>
            <p14:sldId id="297"/>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840" autoAdjust="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D26-6CB8-4292-8A8E-ACE4D87B52BB}" type="datetimeFigureOut">
              <a:rPr lang="da-DK" smtClean="0"/>
              <a:t>24-01-2023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0CAFF-9665-4EDE-8A53-7A29C65E6ACE}" type="slidenum">
              <a:rPr lang="da-DK" smtClean="0"/>
              <a:t>‹#›</a:t>
            </a:fld>
            <a:endParaRPr lang="da-DK"/>
          </a:p>
        </p:txBody>
      </p:sp>
    </p:spTree>
    <p:extLst>
      <p:ext uri="{BB962C8B-B14F-4D97-AF65-F5344CB8AC3E}">
        <p14:creationId xmlns:p14="http://schemas.microsoft.com/office/powerpoint/2010/main" val="201471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600" dirty="0">
              <a:latin typeface="Times New Roman" panose="02020603050405020304" pitchFamily="18"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B8D0CAFF-9665-4EDE-8A53-7A29C65E6ACE}" type="slidenum">
              <a:rPr lang="da-DK" smtClean="0"/>
              <a:t>1</a:t>
            </a:fld>
            <a:endParaRPr lang="da-DK"/>
          </a:p>
        </p:txBody>
      </p:sp>
    </p:spTree>
    <p:extLst>
      <p:ext uri="{BB962C8B-B14F-4D97-AF65-F5344CB8AC3E}">
        <p14:creationId xmlns:p14="http://schemas.microsoft.com/office/powerpoint/2010/main" val="159007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2</a:t>
            </a:fld>
            <a:endParaRPr lang="da-DK"/>
          </a:p>
        </p:txBody>
      </p:sp>
    </p:spTree>
    <p:extLst>
      <p:ext uri="{BB962C8B-B14F-4D97-AF65-F5344CB8AC3E}">
        <p14:creationId xmlns:p14="http://schemas.microsoft.com/office/powerpoint/2010/main" val="95193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3</a:t>
            </a:fld>
            <a:endParaRPr lang="da-DK"/>
          </a:p>
        </p:txBody>
      </p:sp>
    </p:spTree>
    <p:extLst>
      <p:ext uri="{BB962C8B-B14F-4D97-AF65-F5344CB8AC3E}">
        <p14:creationId xmlns:p14="http://schemas.microsoft.com/office/powerpoint/2010/main" val="230017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4</a:t>
            </a:fld>
            <a:endParaRPr lang="da-DK"/>
          </a:p>
        </p:txBody>
      </p:sp>
    </p:spTree>
    <p:extLst>
      <p:ext uri="{BB962C8B-B14F-4D97-AF65-F5344CB8AC3E}">
        <p14:creationId xmlns:p14="http://schemas.microsoft.com/office/powerpoint/2010/main" val="336755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5</a:t>
            </a:fld>
            <a:endParaRPr lang="da-DK"/>
          </a:p>
        </p:txBody>
      </p:sp>
    </p:spTree>
    <p:extLst>
      <p:ext uri="{BB962C8B-B14F-4D97-AF65-F5344CB8AC3E}">
        <p14:creationId xmlns:p14="http://schemas.microsoft.com/office/powerpoint/2010/main" val="67576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6</a:t>
            </a:fld>
            <a:endParaRPr lang="da-DK"/>
          </a:p>
        </p:txBody>
      </p:sp>
    </p:spTree>
    <p:extLst>
      <p:ext uri="{BB962C8B-B14F-4D97-AF65-F5344CB8AC3E}">
        <p14:creationId xmlns:p14="http://schemas.microsoft.com/office/powerpoint/2010/main" val="1965046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8</a:t>
            </a:fld>
            <a:endParaRPr lang="da-DK"/>
          </a:p>
        </p:txBody>
      </p:sp>
    </p:spTree>
    <p:extLst>
      <p:ext uri="{BB962C8B-B14F-4D97-AF65-F5344CB8AC3E}">
        <p14:creationId xmlns:p14="http://schemas.microsoft.com/office/powerpoint/2010/main" val="268916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D0CAFF-9665-4EDE-8A53-7A29C65E6ACE}" type="slidenum">
              <a:rPr lang="da-DK" smtClean="0"/>
              <a:t>10</a:t>
            </a:fld>
            <a:endParaRPr lang="da-DK"/>
          </a:p>
        </p:txBody>
      </p:sp>
    </p:spTree>
    <p:extLst>
      <p:ext uri="{BB962C8B-B14F-4D97-AF65-F5344CB8AC3E}">
        <p14:creationId xmlns:p14="http://schemas.microsoft.com/office/powerpoint/2010/main" val="486012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da-DK"/>
              <a:t>Klik for at redigere i master</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a-DK"/>
              <a:t>Klik for at redigere i master</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a-DK"/>
              <a:t>Klik for at redigere i master</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typografien i masterens</a:t>
            </a:r>
          </a:p>
        </p:txBody>
      </p:sp>
      <p:sp>
        <p:nvSpPr>
          <p:cNvPr id="4" name="Date Placeholder 3"/>
          <p:cNvSpPr>
            <a:spLocks noGrp="1"/>
          </p:cNvSpPr>
          <p:nvPr>
            <p:ph type="dt" sz="half" idx="10"/>
          </p:nvPr>
        </p:nvSpPr>
        <p:spPr/>
        <p:txBody>
          <a:bodyPr/>
          <a:lstStyle/>
          <a:p>
            <a:fld id="{96DFF08F-DC6B-4601-B491-B0F83F6DD2DA}" type="datetimeFigureOut">
              <a:rPr lang="en-US" dirty="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a-DK"/>
              <a:t>Klik for at redigere i master</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96DFF08F-DC6B-4601-B491-B0F83F6DD2DA}"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a-DK"/>
              <a:t>Klik for at redigere i master</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96DFF08F-DC6B-4601-B491-B0F83F6DD2DA}" type="datetimeFigureOut">
              <a:rPr lang="en-US" dirty="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1/24/2023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dreads.com/author/show/1588838.Stanley_Plagenhoe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BE75E-5D98-40C9-830B-5CF1C941B826}"/>
              </a:ext>
            </a:extLst>
          </p:cNvPr>
          <p:cNvSpPr>
            <a:spLocks noGrp="1"/>
          </p:cNvSpPr>
          <p:nvPr>
            <p:ph type="ctrTitle"/>
          </p:nvPr>
        </p:nvSpPr>
        <p:spPr>
          <a:xfrm>
            <a:off x="1112520" y="1846343"/>
            <a:ext cx="9966960" cy="2673520"/>
          </a:xfrm>
        </p:spPr>
        <p:txBody>
          <a:bodyPr>
            <a:noAutofit/>
          </a:bodyPr>
          <a:lstStyle/>
          <a:p>
            <a:br>
              <a:rPr lang="da-DK" sz="4800" dirty="0">
                <a:latin typeface="Times New Roman" panose="02020603050405020304" pitchFamily="18" charset="0"/>
                <a:cs typeface="Times New Roman" panose="02020603050405020304" pitchFamily="18" charset="0"/>
              </a:rPr>
            </a:br>
            <a:br>
              <a:rPr lang="da-DK" sz="4800" dirty="0">
                <a:latin typeface="Times New Roman" panose="02020603050405020304" pitchFamily="18" charset="0"/>
                <a:cs typeface="Times New Roman" panose="02020603050405020304" pitchFamily="18" charset="0"/>
              </a:rPr>
            </a:br>
            <a:br>
              <a:rPr lang="da-DK" sz="4800" dirty="0">
                <a:latin typeface="Times New Roman" panose="02020603050405020304" pitchFamily="18" charset="0"/>
                <a:cs typeface="Times New Roman" panose="02020603050405020304" pitchFamily="18" charset="0"/>
              </a:rPr>
            </a:br>
            <a:br>
              <a:rPr lang="da-DK" sz="4800" dirty="0">
                <a:latin typeface="Times New Roman" panose="02020603050405020304" pitchFamily="18" charset="0"/>
                <a:cs typeface="Times New Roman" panose="02020603050405020304" pitchFamily="18" charset="0"/>
              </a:rPr>
            </a:br>
            <a:br>
              <a:rPr lang="da-DK" sz="4800" dirty="0">
                <a:latin typeface="Times New Roman" panose="02020603050405020304" pitchFamily="18" charset="0"/>
                <a:cs typeface="Times New Roman" panose="02020603050405020304" pitchFamily="18" charset="0"/>
              </a:rPr>
            </a:br>
            <a:r>
              <a:rPr lang="da-DK" sz="4800" dirty="0">
                <a:latin typeface="Times New Roman" panose="02020603050405020304" pitchFamily="18" charset="0"/>
                <a:cs typeface="Times New Roman" panose="02020603050405020304" pitchFamily="18" charset="0"/>
              </a:rPr>
              <a:t>en komprimeret version</a:t>
            </a:r>
            <a:br>
              <a:rPr lang="da-DK" sz="4800" dirty="0">
                <a:latin typeface="Times New Roman" panose="02020603050405020304" pitchFamily="18" charset="0"/>
                <a:cs typeface="Times New Roman" panose="02020603050405020304" pitchFamily="18" charset="0"/>
              </a:rPr>
            </a:br>
            <a:r>
              <a:rPr lang="da-DK" sz="4800" dirty="0">
                <a:latin typeface="Times New Roman" panose="02020603050405020304" pitchFamily="18" charset="0"/>
                <a:cs typeface="Times New Roman" panose="02020603050405020304" pitchFamily="18" charset="0"/>
              </a:rPr>
              <a:t>aF</a:t>
            </a:r>
            <a:br>
              <a:rPr lang="da-DK" sz="4800" dirty="0">
                <a:latin typeface="Times New Roman" panose="02020603050405020304" pitchFamily="18" charset="0"/>
                <a:cs typeface="Times New Roman" panose="02020603050405020304" pitchFamily="18" charset="0"/>
              </a:rPr>
            </a:br>
            <a:r>
              <a:rPr lang="da-DK" sz="4800" dirty="0">
                <a:latin typeface="Times New Roman" panose="02020603050405020304" pitchFamily="18" charset="0"/>
                <a:cs typeface="Times New Roman" panose="02020603050405020304" pitchFamily="18" charset="0"/>
              </a:rPr>
              <a:t>Tennisteknik</a:t>
            </a:r>
            <a:br>
              <a:rPr lang="da-DK" sz="4800" dirty="0">
                <a:latin typeface="Times New Roman" panose="02020603050405020304" pitchFamily="18" charset="0"/>
                <a:cs typeface="Times New Roman" panose="02020603050405020304" pitchFamily="18" charset="0"/>
              </a:rPr>
            </a:br>
            <a:r>
              <a:rPr lang="da-DK" sz="4800" dirty="0">
                <a:latin typeface="Times New Roman" panose="02020603050405020304" pitchFamily="18" charset="0"/>
                <a:cs typeface="Times New Roman" panose="02020603050405020304" pitchFamily="18" charset="0"/>
              </a:rPr>
              <a:t>i</a:t>
            </a:r>
            <a:br>
              <a:rPr lang="da-DK" sz="4800" dirty="0">
                <a:latin typeface="Times New Roman" panose="02020603050405020304" pitchFamily="18" charset="0"/>
                <a:cs typeface="Times New Roman" panose="02020603050405020304" pitchFamily="18" charset="0"/>
              </a:rPr>
            </a:br>
            <a:r>
              <a:rPr lang="da-DK" sz="4800" dirty="0">
                <a:latin typeface="Times New Roman" panose="02020603050405020304" pitchFamily="18" charset="0"/>
                <a:cs typeface="Times New Roman" panose="02020603050405020304" pitchFamily="18" charset="0"/>
              </a:rPr>
              <a:t> grundslag</a:t>
            </a:r>
          </a:p>
        </p:txBody>
      </p:sp>
    </p:spTree>
    <p:extLst>
      <p:ext uri="{BB962C8B-B14F-4D97-AF65-F5344CB8AC3E}">
        <p14:creationId xmlns:p14="http://schemas.microsoft.com/office/powerpoint/2010/main" val="3452262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C09D5-C081-472F-9424-CB782BF8A6C1}"/>
              </a:ext>
            </a:extLst>
          </p:cNvPr>
          <p:cNvSpPr>
            <a:spLocks noGrp="1"/>
          </p:cNvSpPr>
          <p:nvPr>
            <p:ph type="title"/>
          </p:nvPr>
        </p:nvSpPr>
        <p:spPr>
          <a:xfrm>
            <a:off x="4819216" y="836373"/>
            <a:ext cx="2553569" cy="4992927"/>
          </a:xfrm>
        </p:spPr>
        <p:txBody>
          <a:bodyPr>
            <a:normAutofit fontScale="90000"/>
          </a:bodyPr>
          <a:lstStyle/>
          <a:p>
            <a:pPr algn="ctr"/>
            <a:r>
              <a:rPr lang="da-DK" sz="2400" dirty="0">
                <a:solidFill>
                  <a:srgbClr val="0070C0"/>
                </a:solidFill>
                <a:latin typeface="Times New Roman" panose="02020603050405020304" pitchFamily="18" charset="0"/>
                <a:cs typeface="Times New Roman" panose="02020603050405020304" pitchFamily="18" charset="0"/>
              </a:rPr>
              <a:t>Med stor tak til </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KLIM</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 for at have udgivet mit slagtekniske og  pædagogiske projekt </a:t>
            </a: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Med venlig hilsen</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 </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Lars</a:t>
            </a:r>
            <a:br>
              <a:rPr lang="da-DK" sz="2400" dirty="0">
                <a:solidFill>
                  <a:srgbClr val="0070C0"/>
                </a:solidFill>
                <a:latin typeface="Times New Roman" panose="02020603050405020304" pitchFamily="18" charset="0"/>
                <a:cs typeface="Times New Roman" panose="02020603050405020304" pitchFamily="18" charset="0"/>
              </a:rPr>
            </a:br>
            <a:r>
              <a:rPr lang="da-DK" sz="2400" dirty="0">
                <a:solidFill>
                  <a:srgbClr val="0070C0"/>
                </a:solidFill>
                <a:latin typeface="Times New Roman" panose="02020603050405020304" pitchFamily="18" charset="0"/>
                <a:cs typeface="Times New Roman" panose="02020603050405020304" pitchFamily="18" charset="0"/>
              </a:rPr>
              <a:t>Elvstrøm</a:t>
            </a:r>
            <a:br>
              <a:rPr lang="da-DK" sz="2400" dirty="0">
                <a:solidFill>
                  <a:srgbClr val="0070C0"/>
                </a:solidFill>
                <a:latin typeface="Times New Roman" panose="02020603050405020304" pitchFamily="18" charset="0"/>
                <a:cs typeface="Times New Roman" panose="02020603050405020304" pitchFamily="18" charset="0"/>
              </a:rPr>
            </a:br>
            <a:br>
              <a:rPr lang="da-DK" sz="2400" dirty="0">
                <a:solidFill>
                  <a:srgbClr val="0070C0"/>
                </a:solidFill>
                <a:latin typeface="Times New Roman" panose="02020603050405020304" pitchFamily="18" charset="0"/>
                <a:cs typeface="Times New Roman" panose="02020603050405020304" pitchFamily="18" charset="0"/>
              </a:rPr>
            </a:br>
            <a:endParaRPr lang="da-DK" sz="2400" dirty="0">
              <a:solidFill>
                <a:srgbClr val="0070C0"/>
              </a:solidFill>
              <a:latin typeface="Times New Roman" panose="02020603050405020304" pitchFamily="18" charset="0"/>
              <a:cs typeface="Times New Roman" panose="02020603050405020304" pitchFamily="18" charset="0"/>
            </a:endParaRPr>
          </a:p>
        </p:txBody>
      </p:sp>
      <p:pic>
        <p:nvPicPr>
          <p:cNvPr id="9" name="Billede 8" descr="Et billede, der indeholder tekst&#10;&#10;Automatisk genereret beskrivelse">
            <a:extLst>
              <a:ext uri="{FF2B5EF4-FFF2-40B4-BE49-F238E27FC236}">
                <a16:creationId xmlns:a16="http://schemas.microsoft.com/office/drawing/2014/main" id="{D988B817-EA2E-4530-9ADE-236A512070E9}"/>
              </a:ext>
            </a:extLst>
          </p:cNvPr>
          <p:cNvPicPr>
            <a:picLocks noChangeAspect="1"/>
          </p:cNvPicPr>
          <p:nvPr/>
        </p:nvPicPr>
        <p:blipFill>
          <a:blip r:embed="rId3"/>
          <a:stretch>
            <a:fillRect/>
          </a:stretch>
        </p:blipFill>
        <p:spPr>
          <a:xfrm>
            <a:off x="7529495" y="302973"/>
            <a:ext cx="4341602" cy="6252053"/>
          </a:xfrm>
          <a:prstGeom prst="rect">
            <a:avLst/>
          </a:prstGeom>
        </p:spPr>
      </p:pic>
      <p:pic>
        <p:nvPicPr>
          <p:cNvPr id="11" name="Billede 10">
            <a:extLst>
              <a:ext uri="{FF2B5EF4-FFF2-40B4-BE49-F238E27FC236}">
                <a16:creationId xmlns:a16="http://schemas.microsoft.com/office/drawing/2014/main" id="{7B03F809-41B6-46CD-8A2B-92CC3308DE5C}"/>
              </a:ext>
            </a:extLst>
          </p:cNvPr>
          <p:cNvPicPr>
            <a:picLocks noChangeAspect="1"/>
          </p:cNvPicPr>
          <p:nvPr/>
        </p:nvPicPr>
        <p:blipFill>
          <a:blip r:embed="rId4"/>
          <a:stretch>
            <a:fillRect/>
          </a:stretch>
        </p:blipFill>
        <p:spPr>
          <a:xfrm>
            <a:off x="320904" y="302973"/>
            <a:ext cx="4341602" cy="6255738"/>
          </a:xfrm>
          <a:prstGeom prst="rect">
            <a:avLst/>
          </a:prstGeom>
        </p:spPr>
      </p:pic>
    </p:spTree>
    <p:extLst>
      <p:ext uri="{BB962C8B-B14F-4D97-AF65-F5344CB8AC3E}">
        <p14:creationId xmlns:p14="http://schemas.microsoft.com/office/powerpoint/2010/main" val="2045366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DAD022-A464-4B77-A22D-9958EDA57BC2}"/>
              </a:ext>
            </a:extLst>
          </p:cNvPr>
          <p:cNvSpPr>
            <a:spLocks noGrp="1"/>
          </p:cNvSpPr>
          <p:nvPr>
            <p:ph type="title"/>
          </p:nvPr>
        </p:nvSpPr>
        <p:spPr>
          <a:xfrm>
            <a:off x="819150" y="647178"/>
            <a:ext cx="10344150" cy="755737"/>
          </a:xfrm>
        </p:spPr>
        <p:txBody>
          <a:bodyPr>
            <a:normAutofit/>
          </a:bodyPr>
          <a:lstStyle/>
          <a:p>
            <a:pPr algn="ctr"/>
            <a:r>
              <a:rPr lang="da-DK" sz="4800" dirty="0">
                <a:solidFill>
                  <a:srgbClr val="0070C0"/>
                </a:solidFill>
                <a:latin typeface="Times New Roman" panose="02020603050405020304" pitchFamily="18" charset="0"/>
                <a:cs typeface="Times New Roman" panose="02020603050405020304" pitchFamily="18" charset="0"/>
              </a:rPr>
              <a:t>Bevægelseskæden i topspundet forhånd</a:t>
            </a:r>
          </a:p>
        </p:txBody>
      </p:sp>
      <p:sp>
        <p:nvSpPr>
          <p:cNvPr id="4" name="Pladsholder til indhold 3">
            <a:extLst>
              <a:ext uri="{FF2B5EF4-FFF2-40B4-BE49-F238E27FC236}">
                <a16:creationId xmlns:a16="http://schemas.microsoft.com/office/drawing/2014/main" id="{D3FA4C90-4C69-4AB1-8E6F-41D15C9916A5}"/>
              </a:ext>
            </a:extLst>
          </p:cNvPr>
          <p:cNvSpPr>
            <a:spLocks noGrp="1"/>
          </p:cNvSpPr>
          <p:nvPr>
            <p:ph idx="1"/>
          </p:nvPr>
        </p:nvSpPr>
        <p:spPr>
          <a:xfrm>
            <a:off x="1283369" y="1658875"/>
            <a:ext cx="10078453" cy="4038600"/>
          </a:xfrm>
        </p:spPr>
        <p:txBody>
          <a:bodyPr>
            <a:normAutofit fontScale="77500" lnSpcReduction="20000"/>
          </a:bodyPr>
          <a:lstStyle/>
          <a:p>
            <a:r>
              <a:rPr lang="da-DK" sz="3600" dirty="0">
                <a:solidFill>
                  <a:schemeClr val="tx1"/>
                </a:solidFill>
                <a:latin typeface="Times New Roman" panose="02020603050405020304" pitchFamily="18" charset="0"/>
                <a:cs typeface="Times New Roman" panose="02020603050405020304" pitchFamily="18" charset="0"/>
              </a:rPr>
              <a:t>Greb på ketsjeren – et western eller et semiwestern </a:t>
            </a:r>
          </a:p>
          <a:p>
            <a:r>
              <a:rPr lang="da-DK" sz="3600" dirty="0">
                <a:solidFill>
                  <a:schemeClr val="tx1"/>
                </a:solidFill>
                <a:latin typeface="Times New Roman" panose="02020603050405020304" pitchFamily="18" charset="0"/>
                <a:cs typeface="Times New Roman" panose="02020603050405020304" pitchFamily="18" charset="0"/>
              </a:rPr>
              <a:t>Forberedelse – kropsdrejning, ketsjerløft, benbøjning</a:t>
            </a:r>
          </a:p>
          <a:p>
            <a:r>
              <a:rPr lang="da-DK" sz="3600" dirty="0">
                <a:solidFill>
                  <a:schemeClr val="tx1"/>
                </a:solidFill>
                <a:latin typeface="Times New Roman" panose="02020603050405020304" pitchFamily="18" charset="0"/>
                <a:cs typeface="Times New Roman" panose="02020603050405020304" pitchFamily="18" charset="0"/>
              </a:rPr>
              <a:t>Afsæt og knæstrækning - (opad)</a:t>
            </a:r>
          </a:p>
          <a:p>
            <a:r>
              <a:rPr lang="da-DK" sz="3600" dirty="0">
                <a:solidFill>
                  <a:schemeClr val="tx1"/>
                </a:solidFill>
                <a:latin typeface="Times New Roman" panose="02020603050405020304" pitchFamily="18" charset="0"/>
                <a:cs typeface="Times New Roman" panose="02020603050405020304" pitchFamily="18" charset="0"/>
              </a:rPr>
              <a:t>Hoftedrejning - (fremad)</a:t>
            </a:r>
          </a:p>
          <a:p>
            <a:r>
              <a:rPr lang="da-DK" sz="3600" dirty="0">
                <a:solidFill>
                  <a:schemeClr val="tx1"/>
                </a:solidFill>
                <a:latin typeface="Times New Roman" panose="02020603050405020304" pitchFamily="18" charset="0"/>
                <a:cs typeface="Times New Roman" panose="02020603050405020304" pitchFamily="18" charset="0"/>
              </a:rPr>
              <a:t>Overkropsdrejning - (fremad)</a:t>
            </a:r>
          </a:p>
          <a:p>
            <a:r>
              <a:rPr lang="da-DK" sz="3600" dirty="0">
                <a:solidFill>
                  <a:schemeClr val="tx1"/>
                </a:solidFill>
                <a:latin typeface="Times New Roman" panose="02020603050405020304" pitchFamily="18" charset="0"/>
                <a:cs typeface="Times New Roman" panose="02020603050405020304" pitchFamily="18" charset="0"/>
              </a:rPr>
              <a:t>Bevægelse af overarm - (fremad/opad)</a:t>
            </a:r>
          </a:p>
          <a:p>
            <a:r>
              <a:rPr lang="da-DK" sz="3600" dirty="0">
                <a:solidFill>
                  <a:schemeClr val="tx1"/>
                </a:solidFill>
                <a:latin typeface="Times New Roman" panose="02020603050405020304" pitchFamily="18" charset="0"/>
                <a:cs typeface="Times New Roman" panose="02020603050405020304" pitchFamily="18" charset="0"/>
              </a:rPr>
              <a:t>Underarmsdrejning - (opad) og håndledsbøjning (fremad) i kombineret bevægelse</a:t>
            </a:r>
          </a:p>
          <a:p>
            <a:r>
              <a:rPr lang="da-DK" sz="3600" dirty="0">
                <a:solidFill>
                  <a:schemeClr val="tx1"/>
                </a:solidFill>
                <a:highlight>
                  <a:srgbClr val="FFFF00"/>
                </a:highlight>
                <a:latin typeface="Times New Roman" panose="02020603050405020304" pitchFamily="18" charset="0"/>
                <a:cs typeface="Times New Roman" panose="02020603050405020304" pitchFamily="18" charset="0"/>
              </a:rPr>
              <a:t>KONTAKT med bolden</a:t>
            </a:r>
          </a:p>
        </p:txBody>
      </p:sp>
    </p:spTree>
    <p:extLst>
      <p:ext uri="{BB962C8B-B14F-4D97-AF65-F5344CB8AC3E}">
        <p14:creationId xmlns:p14="http://schemas.microsoft.com/office/powerpoint/2010/main" val="3439187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467E9-2381-4FFA-BA61-B26A32FB7F02}"/>
              </a:ext>
            </a:extLst>
          </p:cNvPr>
          <p:cNvSpPr>
            <a:spLocks noGrp="1"/>
          </p:cNvSpPr>
          <p:nvPr>
            <p:ph type="title"/>
          </p:nvPr>
        </p:nvSpPr>
        <p:spPr>
          <a:xfrm>
            <a:off x="764086" y="798139"/>
            <a:ext cx="10303964" cy="542795"/>
          </a:xfrm>
        </p:spPr>
        <p:txBody>
          <a:bodyPr>
            <a:noAutofit/>
          </a:bodyPr>
          <a:lstStyle/>
          <a:p>
            <a:pPr algn="ctr"/>
            <a:r>
              <a:rPr lang="da-DK" sz="4800" dirty="0">
                <a:solidFill>
                  <a:srgbClr val="0070C0"/>
                </a:solidFill>
                <a:latin typeface="Times New Roman" panose="02020603050405020304" pitchFamily="18" charset="0"/>
                <a:cs typeface="Times New Roman" panose="02020603050405020304" pitchFamily="18" charset="0"/>
              </a:rPr>
              <a:t>Bevægelseskædens forudsætninger</a:t>
            </a:r>
          </a:p>
        </p:txBody>
      </p:sp>
      <p:sp>
        <p:nvSpPr>
          <p:cNvPr id="12" name="Tekstfelt 11">
            <a:extLst>
              <a:ext uri="{FF2B5EF4-FFF2-40B4-BE49-F238E27FC236}">
                <a16:creationId xmlns:a16="http://schemas.microsoft.com/office/drawing/2014/main" id="{C1E5716C-7DD6-4B63-8D6E-39E525D536A6}"/>
              </a:ext>
            </a:extLst>
          </p:cNvPr>
          <p:cNvSpPr txBox="1"/>
          <p:nvPr/>
        </p:nvSpPr>
        <p:spPr>
          <a:xfrm>
            <a:off x="944018" y="1915360"/>
            <a:ext cx="10303964" cy="2677656"/>
          </a:xfrm>
          <a:prstGeom prst="rect">
            <a:avLst/>
          </a:prstGeom>
          <a:noFill/>
        </p:spPr>
        <p:txBody>
          <a:bodyPr wrap="square" rtlCol="0">
            <a:spAutoFit/>
          </a:bodyPr>
          <a:lstStyle/>
          <a:p>
            <a:r>
              <a:rPr lang="da-DK" sz="2800" dirty="0">
                <a:solidFill>
                  <a:srgbClr val="FF0000"/>
                </a:solidFill>
                <a:latin typeface="Times New Roman" panose="02020603050405020304" pitchFamily="18" charset="0"/>
                <a:cs typeface="Times New Roman" panose="02020603050405020304" pitchFamily="18" charset="0"/>
              </a:rPr>
              <a:t>1.</a:t>
            </a:r>
            <a:r>
              <a:rPr lang="da-DK" sz="2800" dirty="0">
                <a:solidFill>
                  <a:schemeClr val="tx1"/>
                </a:solidFill>
                <a:latin typeface="Times New Roman" panose="02020603050405020304" pitchFamily="18" charset="0"/>
                <a:cs typeface="Times New Roman" panose="02020603050405020304" pitchFamily="18" charset="0"/>
              </a:rPr>
              <a:t> For at et led i en bevægelseskæde kan give sit bidrag, skal leddene nedenunder være stabile, så der ikke sker en tilbagebevægelse. Hver ledbevægelse skal derfor afsluttes med at være i ro.</a:t>
            </a:r>
          </a:p>
          <a:p>
            <a:endParaRPr lang="da-DK" sz="2800" dirty="0">
              <a:solidFill>
                <a:srgbClr val="FF0000"/>
              </a:solidFill>
              <a:latin typeface="Times New Roman" panose="02020603050405020304" pitchFamily="18" charset="0"/>
              <a:cs typeface="Times New Roman" panose="02020603050405020304" pitchFamily="18" charset="0"/>
            </a:endParaRPr>
          </a:p>
          <a:p>
            <a:r>
              <a:rPr lang="da-DK" sz="2800" dirty="0">
                <a:solidFill>
                  <a:srgbClr val="FF0000"/>
                </a:solidFill>
                <a:latin typeface="Times New Roman" panose="02020603050405020304" pitchFamily="18" charset="0"/>
                <a:cs typeface="Times New Roman" panose="02020603050405020304" pitchFamily="18" charset="0"/>
              </a:rPr>
              <a:t>2.</a:t>
            </a:r>
            <a:r>
              <a:rPr lang="da-DK" sz="2800" dirty="0">
                <a:solidFill>
                  <a:schemeClr val="tx1"/>
                </a:solidFill>
                <a:latin typeface="Times New Roman" panose="02020603050405020304" pitchFamily="18" charset="0"/>
                <a:cs typeface="Times New Roman" panose="02020603050405020304" pitchFamily="18" charset="0"/>
              </a:rPr>
              <a:t> Kræfterne fra hvert led i bevægelseskæden skal koordineres præcist (og inden for den tid, en modstanders bold tillader. LE) </a:t>
            </a:r>
          </a:p>
        </p:txBody>
      </p:sp>
      <p:sp>
        <p:nvSpPr>
          <p:cNvPr id="3" name="TextBox 2">
            <a:extLst>
              <a:ext uri="{FF2B5EF4-FFF2-40B4-BE49-F238E27FC236}">
                <a16:creationId xmlns:a16="http://schemas.microsoft.com/office/drawing/2014/main" id="{16D501A4-098E-44CE-B64C-699A6557F802}"/>
              </a:ext>
            </a:extLst>
          </p:cNvPr>
          <p:cNvSpPr txBox="1"/>
          <p:nvPr/>
        </p:nvSpPr>
        <p:spPr>
          <a:xfrm>
            <a:off x="944018" y="5161935"/>
            <a:ext cx="7300330" cy="646331"/>
          </a:xfrm>
          <a:prstGeom prst="rect">
            <a:avLst/>
          </a:prstGeom>
          <a:noFill/>
        </p:spPr>
        <p:txBody>
          <a:bodyPr wrap="square" rtlCol="0">
            <a:spAutoFit/>
          </a:bodyPr>
          <a:lstStyle/>
          <a:p>
            <a:r>
              <a:rPr lang="en-US" b="1" dirty="0"/>
              <a:t>Fundamentals of Tennis </a:t>
            </a:r>
          </a:p>
          <a:p>
            <a:r>
              <a:rPr lang="en-US" dirty="0"/>
              <a:t>by </a:t>
            </a:r>
            <a:r>
              <a:rPr lang="en-US" dirty="0">
                <a:solidFill>
                  <a:srgbClr val="FF0000"/>
                </a:solidFill>
                <a:hlinkClick r:id="rId3">
                  <a:extLst>
                    <a:ext uri="{A12FA001-AC4F-418D-AE19-62706E023703}">
                      <ahyp:hlinkClr xmlns:ahyp="http://schemas.microsoft.com/office/drawing/2018/hyperlinkcolor" val="tx"/>
                    </a:ext>
                  </a:extLst>
                </a:hlinkClick>
              </a:rPr>
              <a:t>Stanley Plagenhoef</a:t>
            </a:r>
            <a:r>
              <a:rPr lang="en-US" dirty="0">
                <a:solidFill>
                  <a:srgbClr val="FF0000"/>
                </a:solidFill>
              </a:rPr>
              <a:t>  </a:t>
            </a:r>
            <a:r>
              <a:rPr lang="en-US" dirty="0"/>
              <a:t>- 1970</a:t>
            </a:r>
          </a:p>
        </p:txBody>
      </p:sp>
    </p:spTree>
    <p:extLst>
      <p:ext uri="{BB962C8B-B14F-4D97-AF65-F5344CB8AC3E}">
        <p14:creationId xmlns:p14="http://schemas.microsoft.com/office/powerpoint/2010/main" val="79126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mand, udendørs, sværd&#10;&#10;Automatisk genereret beskrivelse">
            <a:extLst>
              <a:ext uri="{FF2B5EF4-FFF2-40B4-BE49-F238E27FC236}">
                <a16:creationId xmlns:a16="http://schemas.microsoft.com/office/drawing/2014/main" id="{7C61603F-B942-4F54-A909-85E4D4E2F9F3}"/>
              </a:ext>
            </a:extLst>
          </p:cNvPr>
          <p:cNvPicPr>
            <a:picLocks noChangeAspect="1"/>
          </p:cNvPicPr>
          <p:nvPr/>
        </p:nvPicPr>
        <p:blipFill>
          <a:blip r:embed="rId3"/>
          <a:stretch>
            <a:fillRect/>
          </a:stretch>
        </p:blipFill>
        <p:spPr>
          <a:xfrm>
            <a:off x="299436" y="2108565"/>
            <a:ext cx="5455905" cy="4310165"/>
          </a:xfrm>
          <a:prstGeom prst="rect">
            <a:avLst/>
          </a:prstGeom>
        </p:spPr>
      </p:pic>
      <p:sp>
        <p:nvSpPr>
          <p:cNvPr id="9" name="TextBox 8">
            <a:extLst>
              <a:ext uri="{FF2B5EF4-FFF2-40B4-BE49-F238E27FC236}">
                <a16:creationId xmlns:a16="http://schemas.microsoft.com/office/drawing/2014/main" id="{09B0067E-A74E-CCBE-1CFA-C293558623B4}"/>
              </a:ext>
            </a:extLst>
          </p:cNvPr>
          <p:cNvSpPr txBox="1"/>
          <p:nvPr/>
        </p:nvSpPr>
        <p:spPr>
          <a:xfrm>
            <a:off x="968188" y="364190"/>
            <a:ext cx="10255623" cy="769441"/>
          </a:xfrm>
          <a:prstGeom prst="rect">
            <a:avLst/>
          </a:prstGeom>
          <a:noFill/>
        </p:spPr>
        <p:txBody>
          <a:bodyPr wrap="square" rtlCol="0">
            <a:spAutoFit/>
          </a:bodyPr>
          <a:lstStyle/>
          <a:p>
            <a:pPr algn="ctr"/>
            <a:r>
              <a:rPr lang="da-DK" sz="4400" dirty="0">
                <a:solidFill>
                  <a:srgbClr val="0070C0"/>
                </a:solidFill>
                <a:latin typeface="Times New Roman" panose="02020603050405020304" pitchFamily="18" charset="0"/>
                <a:cs typeface="Times New Roman" panose="02020603050405020304" pitchFamily="18" charset="0"/>
              </a:rPr>
              <a:t>Bevægelseskædens slutmål - boldkontakt</a:t>
            </a:r>
          </a:p>
        </p:txBody>
      </p:sp>
      <p:sp>
        <p:nvSpPr>
          <p:cNvPr id="8" name="TextBox 7">
            <a:extLst>
              <a:ext uri="{FF2B5EF4-FFF2-40B4-BE49-F238E27FC236}">
                <a16:creationId xmlns:a16="http://schemas.microsoft.com/office/drawing/2014/main" id="{A5EFF75F-4404-135C-626C-0D53F9A7CEA2}"/>
              </a:ext>
            </a:extLst>
          </p:cNvPr>
          <p:cNvSpPr txBox="1"/>
          <p:nvPr/>
        </p:nvSpPr>
        <p:spPr>
          <a:xfrm>
            <a:off x="3415004" y="1139069"/>
            <a:ext cx="847756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400" kern="1200" dirty="0">
                <a:solidFill>
                  <a:srgbClr val="00B0F0"/>
                </a:solidFill>
                <a:effectLst/>
                <a:latin typeface="Calibri" panose="020F0502020204030204" pitchFamily="34" charset="0"/>
                <a:ea typeface="Times New Roman" panose="02020603050405020304" pitchFamily="18" charset="0"/>
                <a:cs typeface="Arial" panose="020B0604020202020204" pitchFamily="34" charset="0"/>
              </a:rPr>
              <a:t>Ketsjeren påvirker bolden med en kraft, der afhænger af ketsjerens masse x hastighed. Herunder får bolden hastighed og retning. Før og efter kontakt er den samlede masse x hastighed den samme. Efter kontakt er boldens masse selvfølgelig den samme, men dens hastighed er væsentlig større. </a:t>
            </a:r>
            <a:endParaRPr lang="da-DK" sz="2400" dirty="0">
              <a:solidFill>
                <a:srgbClr val="00B0F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6E892014-62EB-2A09-551A-C902BAA5097C}"/>
              </a:ext>
            </a:extLst>
          </p:cNvPr>
          <p:cNvSpPr txBox="1"/>
          <p:nvPr/>
        </p:nvSpPr>
        <p:spPr>
          <a:xfrm>
            <a:off x="5755341" y="3224901"/>
            <a:ext cx="5982569" cy="3046988"/>
          </a:xfrm>
          <a:prstGeom prst="rect">
            <a:avLst/>
          </a:prstGeom>
          <a:noFill/>
        </p:spPr>
        <p:txBody>
          <a:bodyPr wrap="square" rtlCol="0">
            <a:spAutoFit/>
          </a:bodyPr>
          <a:lstStyle/>
          <a:p>
            <a:r>
              <a:rPr lang="da-DK" sz="2400" kern="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En ketsjer har samme masse (vægt) før og efter. Men dens hastighed øges op til kontakten. Her påvirker ketsjeren bolden, men bolden påvirker ketsjer og krop i modsat retning. Derfor skal leddene nedenunder stabiliseres under sammenstødet ved grebsfasthed, muskelspænding i ryg og bug samt jordkontakt</a:t>
            </a:r>
            <a:endParaRPr lang="da-DK"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553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C5F7AF-DFA4-40E8-9809-6F9896B6AFD2}"/>
              </a:ext>
            </a:extLst>
          </p:cNvPr>
          <p:cNvSpPr>
            <a:spLocks noGrp="1"/>
          </p:cNvSpPr>
          <p:nvPr>
            <p:ph type="title"/>
          </p:nvPr>
        </p:nvSpPr>
        <p:spPr>
          <a:xfrm>
            <a:off x="1158240" y="487606"/>
            <a:ext cx="10579670" cy="675503"/>
          </a:xfrm>
        </p:spPr>
        <p:txBody>
          <a:bodyPr>
            <a:noAutofit/>
          </a:bodyPr>
          <a:lstStyle/>
          <a:p>
            <a:pPr algn="ctr"/>
            <a:r>
              <a:rPr lang="da-DK" dirty="0">
                <a:solidFill>
                  <a:srgbClr val="0070C0"/>
                </a:solidFill>
                <a:latin typeface="Times New Roman" panose="02020603050405020304" pitchFamily="18" charset="0"/>
                <a:cs typeface="Times New Roman" panose="02020603050405020304" pitchFamily="18" charset="0"/>
              </a:rPr>
              <a:t>Forudsætninger for topspundet forhånd</a:t>
            </a:r>
          </a:p>
        </p:txBody>
      </p:sp>
      <p:sp>
        <p:nvSpPr>
          <p:cNvPr id="3" name="Pladsholder til indhold 2">
            <a:extLst>
              <a:ext uri="{FF2B5EF4-FFF2-40B4-BE49-F238E27FC236}">
                <a16:creationId xmlns:a16="http://schemas.microsoft.com/office/drawing/2014/main" id="{A17BFF14-15AD-4F69-9D3B-1654EF4D8850}"/>
              </a:ext>
            </a:extLst>
          </p:cNvPr>
          <p:cNvSpPr>
            <a:spLocks noGrp="1"/>
          </p:cNvSpPr>
          <p:nvPr>
            <p:ph idx="1"/>
          </p:nvPr>
        </p:nvSpPr>
        <p:spPr>
          <a:xfrm>
            <a:off x="839754" y="1304365"/>
            <a:ext cx="10898155" cy="5066029"/>
          </a:xfrm>
        </p:spPr>
        <p:txBody>
          <a:bodyPr>
            <a:noAutofit/>
          </a:bodyPr>
          <a:lstStyle/>
          <a:p>
            <a:pPr>
              <a:buFont typeface="Arial" panose="020B0604020202020204" pitchFamily="34" charset="0"/>
              <a:buChar char="•"/>
            </a:pPr>
            <a:r>
              <a:rPr lang="da-DK" sz="2000" dirty="0">
                <a:solidFill>
                  <a:schemeClr val="tx1"/>
                </a:solidFill>
                <a:latin typeface="Times New Roman" panose="02020603050405020304" pitchFamily="18" charset="0"/>
                <a:cs typeface="Times New Roman" panose="02020603050405020304" pitchFamily="18" charset="0"/>
              </a:rPr>
              <a:t>En forudsætning for alle tennisslag er forberedelse – kropsdrejning, ketsjerløft, benbøjning</a:t>
            </a:r>
          </a:p>
          <a:p>
            <a:pPr>
              <a:buFont typeface="Arial" panose="020B0604020202020204" pitchFamily="34" charset="0"/>
              <a:buChar char="•"/>
            </a:pPr>
            <a:r>
              <a:rPr lang="da-DK" sz="2000" dirty="0">
                <a:solidFill>
                  <a:schemeClr val="tx1"/>
                </a:solidFill>
                <a:latin typeface="Times New Roman" panose="02020603050405020304" pitchFamily="18" charset="0"/>
                <a:cs typeface="Times New Roman" panose="02020603050405020304" pitchFamily="18" charset="0"/>
              </a:rPr>
              <a:t>I et afsæt skal benet strækkes med en balance i afsættet - nødvendig for resten af bevægelsen</a:t>
            </a:r>
          </a:p>
          <a:p>
            <a:pPr>
              <a:buFont typeface="Arial" panose="020B0604020202020204" pitchFamily="34" charset="0"/>
              <a:buChar char="•"/>
            </a:pPr>
            <a:r>
              <a:rPr lang="da-DK" sz="2000" dirty="0">
                <a:solidFill>
                  <a:schemeClr val="tx1"/>
                </a:solidFill>
                <a:latin typeface="Times New Roman" panose="02020603050405020304" pitchFamily="18" charset="0"/>
                <a:cs typeface="Times New Roman" panose="02020603050405020304" pitchFamily="18" charset="0"/>
              </a:rPr>
              <a:t>Hofterne drejes fremad. Med lukket benstilling en smule, med åben benstilling i meget større grad</a:t>
            </a:r>
          </a:p>
          <a:p>
            <a:pPr>
              <a:buFont typeface="Arial" panose="020B0604020202020204" pitchFamily="34" charset="0"/>
              <a:buChar char="•"/>
            </a:pPr>
            <a:r>
              <a:rPr lang="da-DK" sz="2000" dirty="0">
                <a:solidFill>
                  <a:schemeClr val="tx1"/>
                </a:solidFill>
                <a:latin typeface="Times New Roman" panose="02020603050405020304" pitchFamily="18" charset="0"/>
                <a:cs typeface="Times New Roman" panose="02020603050405020304" pitchFamily="18" charset="0"/>
              </a:rPr>
              <a:t>For at overkroppen kan dreje fremad, må hoftebevægelsen stoppes. I en lukket benstilling fastholdes højre ben bagved venstre. I åben benstilling løftes venstre ben fremad, mens afsætsfoden drejer fremad </a:t>
            </a:r>
          </a:p>
          <a:p>
            <a:pPr>
              <a:buFont typeface="Arial" panose="020B0604020202020204" pitchFamily="34" charset="0"/>
              <a:buChar char="•"/>
            </a:pPr>
            <a:r>
              <a:rPr lang="da-DK" sz="2000" dirty="0">
                <a:solidFill>
                  <a:schemeClr val="tx1"/>
                </a:solidFill>
                <a:latin typeface="Times New Roman" panose="02020603050405020304" pitchFamily="18" charset="0"/>
                <a:cs typeface="Times New Roman" panose="02020603050405020304" pitchFamily="18" charset="0"/>
              </a:rPr>
              <a:t>På dette tidspunkt har armen i mellemtiden beskrevet en bue, opad-bagud-nedad</a:t>
            </a:r>
          </a:p>
          <a:p>
            <a:pPr>
              <a:buFont typeface="Arial" panose="020B0604020202020204" pitchFamily="34" charset="0"/>
              <a:buChar char="•"/>
            </a:pPr>
            <a:r>
              <a:rPr lang="da-DK" sz="2000" dirty="0">
                <a:solidFill>
                  <a:schemeClr val="tx1"/>
                </a:solidFill>
                <a:latin typeface="Times New Roman" panose="02020603050405020304" pitchFamily="18" charset="0"/>
                <a:cs typeface="Times New Roman" panose="02020603050405020304" pitchFamily="18" charset="0"/>
              </a:rPr>
              <a:t>For at overarmen kan accelerere fremad, skal overkroppen stoppes ved at venstre arm trækkes mod kroppen. Hovedet holdes stille, kroppen må ikke reflektorisk dreje videre, når en acceleration af armen har brug for et afsæt</a:t>
            </a:r>
          </a:p>
          <a:p>
            <a:pPr>
              <a:buFont typeface="Arial" panose="020B0604020202020204" pitchFamily="34" charset="0"/>
              <a:buChar char="•"/>
            </a:pPr>
            <a:r>
              <a:rPr lang="da-DK" sz="2000" dirty="0">
                <a:solidFill>
                  <a:schemeClr val="tx1"/>
                </a:solidFill>
                <a:latin typeface="Times New Roman" panose="02020603050405020304" pitchFamily="18" charset="0"/>
                <a:cs typeface="Times New Roman" panose="02020603050405020304" pitchFamily="18" charset="0"/>
              </a:rPr>
              <a:t>For at en pronation og håndledsbøjning kan dreje ketsjerhovedet opad/fremad, skal kroppen stabiliseres nedad på et strakt afsætsben med tæerne fremadvendt. </a:t>
            </a:r>
          </a:p>
          <a:p>
            <a:pPr>
              <a:buFont typeface="Arial" panose="020B0604020202020204" pitchFamily="34" charset="0"/>
              <a:buChar char="•"/>
            </a:pPr>
            <a:r>
              <a:rPr lang="da-DK" sz="2000" dirty="0">
                <a:solidFill>
                  <a:schemeClr val="tx1"/>
                </a:solidFill>
                <a:latin typeface="Times New Roman" panose="02020603050405020304" pitchFamily="18" charset="0"/>
                <a:cs typeface="Times New Roman" panose="02020603050405020304" pitchFamily="18" charset="0"/>
              </a:rPr>
              <a:t>For at ketsjerens acceleration kan påvirke bolden uden tilbagebevægelse, strammes grebet under kontakt og massen øges ved bl.a. at spænde ryg- og bugmuskler.</a:t>
            </a:r>
          </a:p>
          <a:p>
            <a:pPr marL="45720" indent="0">
              <a:buNone/>
            </a:pPr>
            <a:r>
              <a:rPr lang="da-DK" sz="2000" dirty="0">
                <a:solidFill>
                  <a:schemeClr val="tx1"/>
                </a:solidFill>
              </a:rPr>
              <a:t> </a:t>
            </a:r>
          </a:p>
        </p:txBody>
      </p:sp>
    </p:spTree>
    <p:extLst>
      <p:ext uri="{BB962C8B-B14F-4D97-AF65-F5344CB8AC3E}">
        <p14:creationId xmlns:p14="http://schemas.microsoft.com/office/powerpoint/2010/main" val="275898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1000"/>
                                        <p:tgtEl>
                                          <p:spTgt spid="3">
                                            <p:txEl>
                                              <p:pRg st="8" end="8"/>
                                            </p:txEl>
                                          </p:spTgt>
                                        </p:tgtEl>
                                      </p:cBhvr>
                                    </p:animEffect>
                                    <p:anim calcmode="lin" valueType="num">
                                      <p:cBhvr>
                                        <p:cTn id="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DAD022-A464-4B77-A22D-9958EDA57BC2}"/>
              </a:ext>
            </a:extLst>
          </p:cNvPr>
          <p:cNvSpPr>
            <a:spLocks noGrp="1"/>
          </p:cNvSpPr>
          <p:nvPr>
            <p:ph type="title"/>
          </p:nvPr>
        </p:nvSpPr>
        <p:spPr>
          <a:xfrm>
            <a:off x="819150" y="647178"/>
            <a:ext cx="10344150" cy="755737"/>
          </a:xfrm>
        </p:spPr>
        <p:txBody>
          <a:bodyPr>
            <a:normAutofit/>
          </a:bodyPr>
          <a:lstStyle/>
          <a:p>
            <a:pPr algn="ctr"/>
            <a:r>
              <a:rPr lang="da-DK" dirty="0">
                <a:solidFill>
                  <a:srgbClr val="0070C0"/>
                </a:solidFill>
                <a:latin typeface="Times New Roman" panose="02020603050405020304" pitchFamily="18" charset="0"/>
                <a:cs typeface="Times New Roman" panose="02020603050405020304" pitchFamily="18" charset="0"/>
              </a:rPr>
              <a:t>Bevægelseskæden i en ethånds baghånd</a:t>
            </a:r>
          </a:p>
        </p:txBody>
      </p:sp>
      <p:sp>
        <p:nvSpPr>
          <p:cNvPr id="4" name="Pladsholder til indhold 3">
            <a:extLst>
              <a:ext uri="{FF2B5EF4-FFF2-40B4-BE49-F238E27FC236}">
                <a16:creationId xmlns:a16="http://schemas.microsoft.com/office/drawing/2014/main" id="{D3FA4C90-4C69-4AB1-8E6F-41D15C9916A5}"/>
              </a:ext>
            </a:extLst>
          </p:cNvPr>
          <p:cNvSpPr>
            <a:spLocks noGrp="1"/>
          </p:cNvSpPr>
          <p:nvPr>
            <p:ph idx="1"/>
          </p:nvPr>
        </p:nvSpPr>
        <p:spPr>
          <a:xfrm>
            <a:off x="1283368" y="1658874"/>
            <a:ext cx="10546681" cy="4199001"/>
          </a:xfrm>
        </p:spPr>
        <p:txBody>
          <a:bodyPr>
            <a:normAutofit fontScale="77500" lnSpcReduction="20000"/>
          </a:bodyPr>
          <a:lstStyle/>
          <a:p>
            <a:r>
              <a:rPr lang="da-DK" sz="3600" dirty="0">
                <a:solidFill>
                  <a:schemeClr val="tx1"/>
                </a:solidFill>
                <a:latin typeface="Times New Roman" panose="02020603050405020304" pitchFamily="18" charset="0"/>
                <a:cs typeface="Times New Roman" panose="02020603050405020304" pitchFamily="18" charset="0"/>
              </a:rPr>
              <a:t>Greb – et western eller et semiwestern baghåndsgreb </a:t>
            </a:r>
          </a:p>
          <a:p>
            <a:r>
              <a:rPr lang="da-DK" sz="3600" dirty="0">
                <a:solidFill>
                  <a:schemeClr val="tx1"/>
                </a:solidFill>
                <a:latin typeface="Times New Roman" panose="02020603050405020304" pitchFamily="18" charset="0"/>
                <a:cs typeface="Times New Roman" panose="02020603050405020304" pitchFamily="18" charset="0"/>
              </a:rPr>
              <a:t>Forberedelse – kropsdrejning, overarmen trækkes tilbage, benbøjning</a:t>
            </a:r>
          </a:p>
          <a:p>
            <a:r>
              <a:rPr lang="da-DK" sz="3600" dirty="0">
                <a:solidFill>
                  <a:schemeClr val="tx1"/>
                </a:solidFill>
                <a:latin typeface="Times New Roman" panose="02020603050405020304" pitchFamily="18" charset="0"/>
                <a:cs typeface="Times New Roman" panose="02020603050405020304" pitchFamily="18" charset="0"/>
              </a:rPr>
              <a:t>Afsæt og en minimal hoftedrejning - (fremad) </a:t>
            </a:r>
          </a:p>
          <a:p>
            <a:r>
              <a:rPr lang="da-DK" sz="3600" dirty="0">
                <a:solidFill>
                  <a:schemeClr val="tx1"/>
                </a:solidFill>
                <a:latin typeface="Times New Roman" panose="02020603050405020304" pitchFamily="18" charset="0"/>
                <a:cs typeface="Times New Roman" panose="02020603050405020304" pitchFamily="18" charset="0"/>
              </a:rPr>
              <a:t>Overkropsdrejning - (fremad)</a:t>
            </a:r>
          </a:p>
          <a:p>
            <a:r>
              <a:rPr lang="da-DK" sz="3600" dirty="0">
                <a:solidFill>
                  <a:schemeClr val="tx1"/>
                </a:solidFill>
                <a:latin typeface="Times New Roman" panose="02020603050405020304" pitchFamily="18" charset="0"/>
                <a:cs typeface="Times New Roman" panose="02020603050405020304" pitchFamily="18" charset="0"/>
              </a:rPr>
              <a:t>Bevægelse af overarm - (udad/fremad)</a:t>
            </a:r>
          </a:p>
          <a:p>
            <a:r>
              <a:rPr lang="da-DK" sz="3600" dirty="0">
                <a:solidFill>
                  <a:schemeClr val="tx1"/>
                </a:solidFill>
                <a:latin typeface="Times New Roman" panose="02020603050405020304" pitchFamily="18" charset="0"/>
                <a:cs typeface="Times New Roman" panose="02020603050405020304" pitchFamily="18" charset="0"/>
              </a:rPr>
              <a:t>Bevægelse af overarm - (opad) + knæstrækning (opad)</a:t>
            </a:r>
          </a:p>
          <a:p>
            <a:r>
              <a:rPr lang="da-DK" sz="3600" dirty="0">
                <a:solidFill>
                  <a:schemeClr val="tx1"/>
                </a:solidFill>
                <a:latin typeface="Times New Roman" panose="02020603050405020304" pitchFamily="18" charset="0"/>
                <a:cs typeface="Times New Roman" panose="02020603050405020304" pitchFamily="18" charset="0"/>
              </a:rPr>
              <a:t>Underarmsdrejning (supination) med bøjet håndled (opad)</a:t>
            </a:r>
          </a:p>
          <a:p>
            <a:r>
              <a:rPr lang="da-DK" sz="3600" dirty="0">
                <a:solidFill>
                  <a:schemeClr val="tx1"/>
                </a:solidFill>
                <a:highlight>
                  <a:srgbClr val="FFFF00"/>
                </a:highlight>
                <a:latin typeface="Times New Roman" panose="02020603050405020304" pitchFamily="18" charset="0"/>
                <a:cs typeface="Times New Roman" panose="02020603050405020304" pitchFamily="18" charset="0"/>
              </a:rPr>
              <a:t>KONTAKT med bolden</a:t>
            </a:r>
          </a:p>
        </p:txBody>
      </p:sp>
    </p:spTree>
    <p:extLst>
      <p:ext uri="{BB962C8B-B14F-4D97-AF65-F5344CB8AC3E}">
        <p14:creationId xmlns:p14="http://schemas.microsoft.com/office/powerpoint/2010/main" val="3097640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28F239-2B78-4B93-9A33-8F4F0E8FD7FD}"/>
              </a:ext>
            </a:extLst>
          </p:cNvPr>
          <p:cNvSpPr>
            <a:spLocks noGrp="1"/>
          </p:cNvSpPr>
          <p:nvPr>
            <p:ph type="title"/>
          </p:nvPr>
        </p:nvSpPr>
        <p:spPr>
          <a:xfrm>
            <a:off x="994101" y="432039"/>
            <a:ext cx="10203797" cy="632604"/>
          </a:xfrm>
        </p:spPr>
        <p:txBody>
          <a:bodyPr>
            <a:noAutofit/>
          </a:bodyPr>
          <a:lstStyle/>
          <a:p>
            <a:pPr algn="ctr"/>
            <a:r>
              <a:rPr lang="da-DK" dirty="0">
                <a:solidFill>
                  <a:srgbClr val="0070C0"/>
                </a:solidFill>
                <a:latin typeface="Times New Roman" panose="02020603050405020304" pitchFamily="18" charset="0"/>
                <a:cs typeface="Times New Roman" panose="02020603050405020304" pitchFamily="18" charset="0"/>
              </a:rPr>
              <a:t>Forudsætninger for en ethånds baghånd</a:t>
            </a:r>
            <a:endParaRPr lang="da-DK" dirty="0"/>
          </a:p>
        </p:txBody>
      </p:sp>
      <p:sp>
        <p:nvSpPr>
          <p:cNvPr id="3" name="Pladsholder til indhold 2">
            <a:extLst>
              <a:ext uri="{FF2B5EF4-FFF2-40B4-BE49-F238E27FC236}">
                <a16:creationId xmlns:a16="http://schemas.microsoft.com/office/drawing/2014/main" id="{E9E6CDB2-A97B-4563-96A9-617307531F81}"/>
              </a:ext>
            </a:extLst>
          </p:cNvPr>
          <p:cNvSpPr>
            <a:spLocks noGrp="1"/>
          </p:cNvSpPr>
          <p:nvPr>
            <p:ph idx="1"/>
          </p:nvPr>
        </p:nvSpPr>
        <p:spPr>
          <a:xfrm>
            <a:off x="578580" y="1331149"/>
            <a:ext cx="11034837" cy="5094811"/>
          </a:xfrm>
        </p:spPr>
        <p:txBody>
          <a:bodyPr>
            <a:normAutofit fontScale="92500" lnSpcReduction="10000"/>
          </a:bodyPr>
          <a:lstStyle/>
          <a:p>
            <a:pPr>
              <a:buFont typeface="Arial" panose="020B0604020202020204" pitchFamily="34" charset="0"/>
              <a:buChar char="•"/>
            </a:pPr>
            <a:r>
              <a:rPr lang="da-DK" sz="2400" dirty="0">
                <a:solidFill>
                  <a:schemeClr val="tx1"/>
                </a:solidFill>
                <a:latin typeface="Times New Roman" panose="02020603050405020304" pitchFamily="18" charset="0"/>
                <a:cs typeface="Times New Roman" panose="02020603050405020304" pitchFamily="18" charset="0"/>
              </a:rPr>
              <a:t>Forberedelse af baghånden er kropsdrejning, tilbagetrækning af ketsjeren, benbøjning i en lukket benstilling med fødderne pegende imod sidehegnet</a:t>
            </a:r>
          </a:p>
          <a:p>
            <a:pPr>
              <a:buFont typeface="Arial" panose="020B0604020202020204" pitchFamily="34" charset="0"/>
              <a:buChar char="•"/>
            </a:pPr>
            <a:r>
              <a:rPr lang="da-DK" sz="2400" dirty="0">
                <a:solidFill>
                  <a:schemeClr val="tx1"/>
                </a:solidFill>
                <a:latin typeface="Times New Roman" panose="02020603050405020304" pitchFamily="18" charset="0"/>
                <a:cs typeface="Times New Roman" panose="02020603050405020304" pitchFamily="18" charset="0"/>
              </a:rPr>
              <a:t>Et afsæt skal primært bidrage til en fremaddrejning af overkroppen. For at overkroppen kan dreje fremad fra 45 grader rygvendt til sidevendt mod nettet, fastholdes hofterne i den lukkede benstilling med venstre ben bag ved højre</a:t>
            </a:r>
          </a:p>
          <a:p>
            <a:pPr>
              <a:buFont typeface="Arial" panose="020B0604020202020204" pitchFamily="34" charset="0"/>
              <a:buChar char="•"/>
            </a:pPr>
            <a:r>
              <a:rPr lang="da-DK" sz="2400" dirty="0">
                <a:solidFill>
                  <a:schemeClr val="tx1"/>
                </a:solidFill>
                <a:latin typeface="Times New Roman" panose="02020603050405020304" pitchFamily="18" charset="0"/>
                <a:cs typeface="Times New Roman" panose="02020603050405020304" pitchFamily="18" charset="0"/>
              </a:rPr>
              <a:t>For at overarmen kan accelerere udad/fremad, trækkes venstre arm modsat af højre og overkroppen bremses. Hovedet holdes stille, så overkroppen ikke drejer videre, når armens acceleration har brug for et afsæt</a:t>
            </a:r>
          </a:p>
          <a:p>
            <a:pPr>
              <a:buFont typeface="Arial" panose="020B0604020202020204" pitchFamily="34" charset="0"/>
              <a:buChar char="•"/>
            </a:pPr>
            <a:r>
              <a:rPr lang="da-DK" sz="2400" dirty="0">
                <a:solidFill>
                  <a:schemeClr val="tx1"/>
                </a:solidFill>
                <a:latin typeface="Times New Roman" panose="02020603050405020304" pitchFamily="18" charset="0"/>
                <a:cs typeface="Times New Roman" panose="02020603050405020304" pitchFamily="18" charset="0"/>
              </a:rPr>
              <a:t>For at overarmen kan svinge opad og herunder udadroteres, skal højre ben strækkes og stabilisere nedad ved fortsat vægt på højre fod med tæerne vendt mod sidehegnet </a:t>
            </a:r>
          </a:p>
          <a:p>
            <a:pPr>
              <a:buFont typeface="Arial" panose="020B0604020202020204" pitchFamily="34" charset="0"/>
              <a:buChar char="•"/>
            </a:pPr>
            <a:r>
              <a:rPr lang="da-DK" sz="2400" dirty="0">
                <a:solidFill>
                  <a:schemeClr val="tx1"/>
                </a:solidFill>
                <a:latin typeface="Times New Roman" panose="02020603050405020304" pitchFamily="18" charset="0"/>
                <a:cs typeface="Times New Roman" panose="02020603050405020304" pitchFamily="18" charset="0"/>
              </a:rPr>
              <a:t>For at ketsjerens acceleration kan påvirke bolden, skal grebet strammes under kontakt og massen øges ved bl.a. at spænde mave- og rygmuskulaturen</a:t>
            </a:r>
          </a:p>
          <a:p>
            <a:pPr>
              <a:buFont typeface="Arial" panose="020B0604020202020204" pitchFamily="34" charset="0"/>
              <a:buChar char="•"/>
            </a:pPr>
            <a:r>
              <a:rPr lang="da-DK" sz="2400" dirty="0">
                <a:solidFill>
                  <a:schemeClr val="tx1"/>
                </a:solidFill>
                <a:latin typeface="Times New Roman" panose="02020603050405020304" pitchFamily="18" charset="0"/>
                <a:cs typeface="Times New Roman" panose="02020603050405020304" pitchFamily="18" charset="0"/>
              </a:rPr>
              <a:t>Hvis man afslutter med en supination af underarmen, skal dette ske til sidst ”på toppen” af overarmsløft og overarmens udadrotation </a:t>
            </a:r>
          </a:p>
          <a:p>
            <a:pPr marL="45720" indent="0">
              <a:buNone/>
            </a:pPr>
            <a:endParaRPr lang="da-DK" dirty="0"/>
          </a:p>
        </p:txBody>
      </p:sp>
    </p:spTree>
    <p:extLst>
      <p:ext uri="{BB962C8B-B14F-4D97-AF65-F5344CB8AC3E}">
        <p14:creationId xmlns:p14="http://schemas.microsoft.com/office/powerpoint/2010/main" val="138549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DAD022-A464-4B77-A22D-9958EDA57BC2}"/>
              </a:ext>
            </a:extLst>
          </p:cNvPr>
          <p:cNvSpPr>
            <a:spLocks noGrp="1"/>
          </p:cNvSpPr>
          <p:nvPr>
            <p:ph type="title"/>
          </p:nvPr>
        </p:nvSpPr>
        <p:spPr>
          <a:xfrm>
            <a:off x="819150" y="371475"/>
            <a:ext cx="10344150" cy="755737"/>
          </a:xfrm>
        </p:spPr>
        <p:txBody>
          <a:bodyPr>
            <a:normAutofit/>
          </a:bodyPr>
          <a:lstStyle/>
          <a:p>
            <a:pPr algn="ctr"/>
            <a:r>
              <a:rPr lang="da-DK" dirty="0">
                <a:solidFill>
                  <a:srgbClr val="0070C0"/>
                </a:solidFill>
                <a:latin typeface="Times New Roman" panose="02020603050405020304" pitchFamily="18" charset="0"/>
                <a:cs typeface="Times New Roman" panose="02020603050405020304" pitchFamily="18" charset="0"/>
              </a:rPr>
              <a:t>Bevægelseskæden i en tohånds-baghånd</a:t>
            </a:r>
          </a:p>
        </p:txBody>
      </p:sp>
      <p:sp>
        <p:nvSpPr>
          <p:cNvPr id="4" name="Pladsholder til indhold 3">
            <a:extLst>
              <a:ext uri="{FF2B5EF4-FFF2-40B4-BE49-F238E27FC236}">
                <a16:creationId xmlns:a16="http://schemas.microsoft.com/office/drawing/2014/main" id="{D3FA4C90-4C69-4AB1-8E6F-41D15C9916A5}"/>
              </a:ext>
            </a:extLst>
          </p:cNvPr>
          <p:cNvSpPr>
            <a:spLocks noGrp="1"/>
          </p:cNvSpPr>
          <p:nvPr>
            <p:ph idx="1"/>
          </p:nvPr>
        </p:nvSpPr>
        <p:spPr>
          <a:xfrm>
            <a:off x="819150" y="1157312"/>
            <a:ext cx="10728411" cy="5241987"/>
          </a:xfrm>
        </p:spPr>
        <p:txBody>
          <a:bodyPr>
            <a:noAutofit/>
          </a:bodyPr>
          <a:lstStyle/>
          <a:p>
            <a:r>
              <a:rPr lang="da-DK" dirty="0">
                <a:solidFill>
                  <a:schemeClr val="tx1"/>
                </a:solidFill>
                <a:latin typeface="Times New Roman" panose="02020603050405020304" pitchFamily="18" charset="0"/>
                <a:cs typeface="Times New Roman" panose="02020603050405020304" pitchFamily="18" charset="0"/>
              </a:rPr>
              <a:t>Greb – venstre hånd har typisk et eastern eller semiwestern forhåndsgreb, men i praksis ses alle typer greb af begge hænder</a:t>
            </a:r>
          </a:p>
          <a:p>
            <a:r>
              <a:rPr lang="da-DK" dirty="0">
                <a:solidFill>
                  <a:schemeClr val="tx1"/>
                </a:solidFill>
                <a:latin typeface="Times New Roman" panose="02020603050405020304" pitchFamily="18" charset="0"/>
                <a:cs typeface="Times New Roman" panose="02020603050405020304" pitchFamily="18" charset="0"/>
              </a:rPr>
              <a:t>Forberedelse – kropsdrejning, begge arme trækkes tilbage med strakt højre og bøjet venstre, benbøjning</a:t>
            </a:r>
          </a:p>
          <a:p>
            <a:r>
              <a:rPr lang="da-DK"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 en lukket benstilling er </a:t>
            </a:r>
            <a:r>
              <a:rPr lang="da-DK"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vægten placeret på højre ben. I</a:t>
            </a:r>
            <a:r>
              <a:rPr lang="da-DK"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en åben benstilling er vægten på venstre ben </a:t>
            </a:r>
            <a:endParaRPr lang="da-DK" dirty="0">
              <a:solidFill>
                <a:schemeClr val="tx1"/>
              </a:solidFill>
              <a:latin typeface="Times New Roman" panose="02020603050405020304" pitchFamily="18" charset="0"/>
              <a:cs typeface="Times New Roman" panose="02020603050405020304" pitchFamily="18" charset="0"/>
            </a:endParaRPr>
          </a:p>
          <a:p>
            <a:r>
              <a:rPr lang="da-DK" dirty="0">
                <a:solidFill>
                  <a:schemeClr val="tx1"/>
                </a:solidFill>
                <a:latin typeface="Times New Roman" panose="02020603050405020304" pitchFamily="18" charset="0"/>
                <a:cs typeface="Times New Roman" panose="02020603050405020304" pitchFamily="18" charset="0"/>
              </a:rPr>
              <a:t>Hofterne drejes fremad. Med lukket benstilling en smule, med åben benstilling i meget større grad</a:t>
            </a:r>
          </a:p>
          <a:p>
            <a:r>
              <a:rPr lang="da-DK" dirty="0">
                <a:solidFill>
                  <a:schemeClr val="tx1"/>
                </a:solidFill>
                <a:latin typeface="Times New Roman" panose="02020603050405020304" pitchFamily="18" charset="0"/>
                <a:cs typeface="Times New Roman" panose="02020603050405020304" pitchFamily="18" charset="0"/>
              </a:rPr>
              <a:t>Overkroppen drejer fremad mod frontal, mens begge overarme bevæges udad/fremad/opad med venstre som den dominerende arm og et løst greb med højre hånd</a:t>
            </a:r>
          </a:p>
          <a:p>
            <a:r>
              <a:rPr lang="da-DK" dirty="0">
                <a:solidFill>
                  <a:schemeClr val="tx1"/>
                </a:solidFill>
                <a:highlight>
                  <a:srgbClr val="FFFF00"/>
                </a:highlight>
                <a:latin typeface="Times New Roman" panose="02020603050405020304" pitchFamily="18" charset="0"/>
                <a:cs typeface="Times New Roman" panose="02020603050405020304" pitchFamily="18" charset="0"/>
              </a:rPr>
              <a:t>KONTAKT med bolden</a:t>
            </a:r>
          </a:p>
          <a:p>
            <a:r>
              <a:rPr lang="da-DK" dirty="0">
                <a:solidFill>
                  <a:schemeClr val="tx1"/>
                </a:solidFill>
                <a:latin typeface="Times New Roman" panose="02020603050405020304" pitchFamily="18" charset="0"/>
                <a:cs typeface="Times New Roman" panose="02020603050405020304" pitchFamily="18" charset="0"/>
              </a:rPr>
              <a:t>Venstre arm afslutter strakt foran kroppen med højre arm bøjet ind til kroppen</a:t>
            </a:r>
          </a:p>
        </p:txBody>
      </p:sp>
    </p:spTree>
    <p:extLst>
      <p:ext uri="{BB962C8B-B14F-4D97-AF65-F5344CB8AC3E}">
        <p14:creationId xmlns:p14="http://schemas.microsoft.com/office/powerpoint/2010/main" val="2527326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86C82-33B0-4D23-969B-29181EB58F92}"/>
              </a:ext>
            </a:extLst>
          </p:cNvPr>
          <p:cNvSpPr>
            <a:spLocks noGrp="1"/>
          </p:cNvSpPr>
          <p:nvPr>
            <p:ph type="title"/>
          </p:nvPr>
        </p:nvSpPr>
        <p:spPr>
          <a:xfrm>
            <a:off x="421709" y="367181"/>
            <a:ext cx="11348581" cy="768263"/>
          </a:xfrm>
        </p:spPr>
        <p:txBody>
          <a:bodyPr>
            <a:normAutofit/>
          </a:bodyPr>
          <a:lstStyle/>
          <a:p>
            <a:pPr algn="ctr"/>
            <a:r>
              <a:rPr lang="da-DK" dirty="0">
                <a:solidFill>
                  <a:srgbClr val="0070C0"/>
                </a:solidFill>
                <a:latin typeface="Times New Roman" panose="02020603050405020304" pitchFamily="18" charset="0"/>
                <a:cs typeface="Times New Roman" panose="02020603050405020304" pitchFamily="18" charset="0"/>
              </a:rPr>
              <a:t>Forudsætninger for en tohånds-baghånd</a:t>
            </a:r>
          </a:p>
        </p:txBody>
      </p:sp>
      <p:sp>
        <p:nvSpPr>
          <p:cNvPr id="3" name="Tekstfelt 2">
            <a:extLst>
              <a:ext uri="{FF2B5EF4-FFF2-40B4-BE49-F238E27FC236}">
                <a16:creationId xmlns:a16="http://schemas.microsoft.com/office/drawing/2014/main" id="{500FE5F3-30FB-42A2-AF57-B3D6295146AE}"/>
              </a:ext>
            </a:extLst>
          </p:cNvPr>
          <p:cNvSpPr txBox="1"/>
          <p:nvPr/>
        </p:nvSpPr>
        <p:spPr>
          <a:xfrm>
            <a:off x="756145" y="1135444"/>
            <a:ext cx="10873880" cy="5262979"/>
          </a:xfrm>
          <a:prstGeom prst="rect">
            <a:avLst/>
          </a:prstGeom>
          <a:noFill/>
        </p:spPr>
        <p:txBody>
          <a:bodyPr wrap="square" rtlCol="0">
            <a:spAutoFit/>
          </a:bodyPr>
          <a:lstStyle/>
          <a:p>
            <a:pPr marL="342900" indent="-342900">
              <a:buFont typeface="Arial" panose="020B0604020202020204" pitchFamily="34" charset="0"/>
              <a:buChar char="•"/>
            </a:pPr>
            <a:r>
              <a:rPr lang="da-DK" sz="2400" dirty="0">
                <a:latin typeface="Times New Roman" panose="02020603050405020304" pitchFamily="18" charset="0"/>
                <a:cs typeface="Times New Roman" panose="02020603050405020304" pitchFamily="18" charset="0"/>
              </a:rPr>
              <a:t>En forudsætning for dette slag er kropsdrejning, begge arme trukket tilbage og ind til kroppen med strakt højre og bøjet venstre arm samt enten en benbøjning i lukket eller åben benstilling med fødderne pegende imod sidehegnet</a:t>
            </a:r>
          </a:p>
          <a:p>
            <a:pPr marL="342900" indent="-342900">
              <a:buFont typeface="Arial" panose="020B0604020202020204" pitchFamily="34" charset="0"/>
              <a:buChar char="•"/>
            </a:pPr>
            <a:r>
              <a:rPr lang="da-DK" sz="2400" dirty="0">
                <a:solidFill>
                  <a:schemeClr val="tx1"/>
                </a:solidFill>
                <a:latin typeface="Times New Roman" panose="02020603050405020304" pitchFamily="18" charset="0"/>
                <a:cs typeface="Times New Roman" panose="02020603050405020304" pitchFamily="18" charset="0"/>
              </a:rPr>
              <a:t>For at overkroppen kan dreje fremad sammen med de to overarme, fastholdes hofterne i den lukkede benstilling ved at trække venstre ben ind bagved højre eller i den åbne benstilling med vægten på venstre ben, mens man drejer for venstre forfod</a:t>
            </a:r>
          </a:p>
          <a:p>
            <a:pPr marL="342900" indent="-342900">
              <a:buFont typeface="Arial" panose="020B0604020202020204" pitchFamily="34" charset="0"/>
              <a:buChar char="•"/>
            </a:pPr>
            <a:r>
              <a:rPr lang="da-DK" sz="2400" dirty="0">
                <a:solidFill>
                  <a:schemeClr val="tx1"/>
                </a:solidFill>
                <a:latin typeface="Times New Roman" panose="02020603050405020304" pitchFamily="18" charset="0"/>
                <a:cs typeface="Times New Roman" panose="02020603050405020304" pitchFamily="18" charset="0"/>
              </a:rPr>
              <a:t>For at begge overarme kan bevæges udad/fremad/opad med venstre som den dominerende arm og et løst greb med </a:t>
            </a:r>
            <a:r>
              <a:rPr lang="da-DK" sz="2400" dirty="0">
                <a:latin typeface="Times New Roman" panose="02020603050405020304" pitchFamily="18" charset="0"/>
                <a:cs typeface="Times New Roman" panose="02020603050405020304" pitchFamily="18" charset="0"/>
              </a:rPr>
              <a:t>højre hængende håndled, må overkroppen samtidig dreje fremad mod frontal</a:t>
            </a:r>
          </a:p>
          <a:p>
            <a:pPr marL="342900" indent="-342900">
              <a:buFont typeface="Arial" panose="020B0604020202020204" pitchFamily="34" charset="0"/>
              <a:buChar char="•"/>
            </a:pPr>
            <a:r>
              <a:rPr lang="da-DK" sz="2400" dirty="0">
                <a:latin typeface="Times New Roman" panose="02020603050405020304" pitchFamily="18" charset="0"/>
                <a:cs typeface="Times New Roman" panose="02020603050405020304" pitchFamily="18" charset="0"/>
              </a:rPr>
              <a:t>For at kraften kan overføres til bolden, skal venstre arm strækkes under kontakten, så afslutningen ses med strakt venstre arm og højre arm trukket bøjet ind til kroppen</a:t>
            </a:r>
          </a:p>
          <a:p>
            <a:pPr marL="342900" indent="-342900">
              <a:buFont typeface="Arial" panose="020B0604020202020204" pitchFamily="34" charset="0"/>
              <a:buChar char="•"/>
            </a:pPr>
            <a:r>
              <a:rPr lang="da-DK" sz="2400" dirty="0">
                <a:latin typeface="Times New Roman" panose="02020603050405020304" pitchFamily="18" charset="0"/>
                <a:cs typeface="Times New Roman" panose="02020603050405020304" pitchFamily="18" charset="0"/>
              </a:rPr>
              <a:t>For at stoppe rotationen, afsluttes ofte med bøjede arme og ketsjeren over højre skulder, men det har ikke direkte noget med slaget at gøre</a:t>
            </a:r>
          </a:p>
          <a:p>
            <a:endParaRPr lang="da-DK"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9370973"/>
      </p:ext>
    </p:extLst>
  </p:cSld>
  <p:clrMapOvr>
    <a:masterClrMapping/>
  </p:clrMapOvr>
</p:sld>
</file>

<file path=ppt/theme/theme1.xml><?xml version="1.0" encoding="utf-8"?>
<a:theme xmlns:a="http://schemas.openxmlformats.org/drawingml/2006/main" name="Grundlæggende">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8870</TotalTime>
  <Words>1033</Words>
  <Application>Microsoft Office PowerPoint</Application>
  <PresentationFormat>Widescreen</PresentationFormat>
  <Paragraphs>68</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Corbel</vt:lpstr>
      <vt:lpstr>Times New Roman</vt:lpstr>
      <vt:lpstr>Grundlæggende</vt:lpstr>
      <vt:lpstr>     en komprimeret version aF Tennisteknik i  grundslag</vt:lpstr>
      <vt:lpstr>Bevægelseskæden i topspundet forhånd</vt:lpstr>
      <vt:lpstr>Bevægelseskædens forudsætninger</vt:lpstr>
      <vt:lpstr>PowerPoint Presentation</vt:lpstr>
      <vt:lpstr>Forudsætninger for topspundet forhånd</vt:lpstr>
      <vt:lpstr>Bevægelseskæden i en ethånds baghånd</vt:lpstr>
      <vt:lpstr>Forudsætninger for en ethånds baghånd</vt:lpstr>
      <vt:lpstr>Bevægelseskæden i en tohånds-baghånd</vt:lpstr>
      <vt:lpstr>Forudsætninger for en tohånds-baghånd</vt:lpstr>
      <vt:lpstr>Med stor tak til  KLIM  for at have udgivet mit slagtekniske og  pædagogiske projekt       Med venlig hilsen   Lars Elvstrøm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Forhånden i tennis</dc:title>
  <dc:creator>Lars Hugo Elvstrøm</dc:creator>
  <cp:lastModifiedBy>Lars Hugo Elvstrøm</cp:lastModifiedBy>
  <cp:revision>159</cp:revision>
  <dcterms:created xsi:type="dcterms:W3CDTF">2017-09-17T15:14:28Z</dcterms:created>
  <dcterms:modified xsi:type="dcterms:W3CDTF">2023-01-24T09:43:05Z</dcterms:modified>
</cp:coreProperties>
</file>